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6"/>
  </p:notesMasterIdLst>
  <p:sldIdLst>
    <p:sldId id="347" r:id="rId4"/>
    <p:sldId id="342" r:id="rId5"/>
    <p:sldId id="257" r:id="rId6"/>
    <p:sldId id="260" r:id="rId7"/>
    <p:sldId id="258" r:id="rId8"/>
    <p:sldId id="312" r:id="rId9"/>
    <p:sldId id="311" r:id="rId10"/>
    <p:sldId id="307" r:id="rId11"/>
    <p:sldId id="317" r:id="rId12"/>
    <p:sldId id="308" r:id="rId13"/>
    <p:sldId id="300" r:id="rId14"/>
    <p:sldId id="31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3" autoAdjust="0"/>
    <p:restoredTop sz="94660"/>
  </p:normalViewPr>
  <p:slideViewPr>
    <p:cSldViewPr snapToGrid="0" showGuides="1">
      <p:cViewPr varScale="1">
        <p:scale>
          <a:sx n="69" d="100"/>
          <a:sy n="69" d="100"/>
        </p:scale>
        <p:origin x="906" y="72"/>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81F64-9DCA-419C-89A5-5E07E4A8853A}"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6A22C-F3AA-418D-872A-F372B3A3FCEE}" type="slidenum">
              <a:rPr lang="en-US" smtClean="0"/>
              <a:t>‹#›</a:t>
            </a:fld>
            <a:endParaRPr lang="en-US"/>
          </a:p>
        </p:txBody>
      </p:sp>
    </p:spTree>
    <p:extLst>
      <p:ext uri="{BB962C8B-B14F-4D97-AF65-F5344CB8AC3E}">
        <p14:creationId xmlns:p14="http://schemas.microsoft.com/office/powerpoint/2010/main" val="22222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200000"/>
              </a:lnSpc>
            </a:pPr>
            <a:r>
              <a:rPr lang="en-US" sz="1200" dirty="0" smtClean="0">
                <a:latin typeface="Times New Roman" panose="02020603050405020304" pitchFamily="18" charset="0"/>
                <a:cs typeface="Times New Roman" panose="02020603050405020304" pitchFamily="18" charset="0"/>
              </a:rPr>
              <a:t>Educational technology is the systematic use of scientific knowledge regarding teaching-learning situations to improve teaching and training efficacy. The first attribute of this technology is that it is grounded on technical and scientific breakthroughs. Similarly, it is more practical than a theoretical discipline; hence students learn by being actively involved. The third attribute is that educational technology is a contemporary discipline that is rapidly expanding. In addition, this expansion has a ripple effect on the entire educational sector since learning is becoming more simplified. The final attribute of this technology is that it uses findings of a study in sociology, psychology, engineering, social psychology, and science, together with other fields, to education.</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2</a:t>
            </a:fld>
            <a:endParaRPr lang="en-US"/>
          </a:p>
        </p:txBody>
      </p:sp>
    </p:spTree>
    <p:extLst>
      <p:ext uri="{BB962C8B-B14F-4D97-AF65-F5344CB8AC3E}">
        <p14:creationId xmlns:p14="http://schemas.microsoft.com/office/powerpoint/2010/main" val="162162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Students and tutors need to ensure that they maintain their digital footprints because there exist individuals looking to sniff and acquire information unethically, which can have detrimental effects on the learning process. Therefore, students and teachers should ensure that their social media pages, together with their institutions, have privacy settings that have been enabled to prevent attacks from hackers. Similarly, they should always try using private networks to protect their sites because publishing in public is not a welcome idea. In addition, tutors should ensure that their colleague’s privacy is protected together with their students. Lastly, it is essential to apply the golden rule stating that you should accord others the same treatment you desire.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11</a:t>
            </a:fld>
            <a:endParaRPr lang="en-US"/>
          </a:p>
        </p:txBody>
      </p:sp>
    </p:spTree>
    <p:extLst>
      <p:ext uri="{BB962C8B-B14F-4D97-AF65-F5344CB8AC3E}">
        <p14:creationId xmlns:p14="http://schemas.microsoft.com/office/powerpoint/2010/main" val="120347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2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Furthermore, educational technology assembles teachers, students, and technical resources effectively, thus making the learning process much more convenient than ever before. Similarly, this technology doubles as the science of procedures and techniques since it identifies and addresses educational concerns, with the ultimate aim of revolutionizing the education system. Another attribute of the educational technology system is that it is guaranteed to enhance the instructor, the student, and the teaching and learning process because everything is synchronized hence works in harmony. Therefore, this technology has profound outcomes that are encouraging, thus revolutionizing learning and teaching. Perhaps the most important thing is that technological advancement in the world also encourages educational transformation that is being witnessed </a:t>
            </a:r>
            <a:r>
              <a:rPr lang="en-US" sz="1200" dirty="0" smtClean="0">
                <a:solidFill>
                  <a:schemeClr val="bg1"/>
                </a:solidFill>
                <a:latin typeface="Times New Roman" panose="02020603050405020304" pitchFamily="18" charset="0"/>
                <a:cs typeface="Times New Roman" panose="02020603050405020304" pitchFamily="18" charset="0"/>
              </a:rPr>
              <a:t>(The World Bank, </a:t>
            </a:r>
            <a:r>
              <a:rPr lang="en-US" sz="1200" dirty="0" err="1" smtClean="0">
                <a:solidFill>
                  <a:schemeClr val="bg1"/>
                </a:solidFill>
                <a:latin typeface="Times New Roman" panose="02020603050405020304" pitchFamily="18" charset="0"/>
                <a:cs typeface="Times New Roman" panose="02020603050405020304" pitchFamily="18" charset="0"/>
              </a:rPr>
              <a:t>n.d.</a:t>
            </a:r>
            <a:r>
              <a:rPr lang="en-US" sz="1200" dirty="0" smtClean="0">
                <a:solidFill>
                  <a:schemeClr val="bg1"/>
                </a:solidFill>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3</a:t>
            </a:fld>
            <a:endParaRPr lang="en-US"/>
          </a:p>
        </p:txBody>
      </p:sp>
    </p:spTree>
    <p:extLst>
      <p:ext uri="{BB962C8B-B14F-4D97-AF65-F5344CB8AC3E}">
        <p14:creationId xmlns:p14="http://schemas.microsoft.com/office/powerpoint/2010/main" val="354044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 Science is at the heart of instructional technology when the nature of educational technology is concerned. Therefore, educational technology studies the impact of technology and science in the learning atmosphere. In addition, naturally, educational technology is a method that is constantly evolving, progressing, and consequently delivers results. This fact is essential since technology transforms daily and new updates are introduced regularly. Therefore, it is equally important to put mechanisms that would not interfere with these updates for smooth scaling. Similarly, programmed learning stimulated teaching, and micro-teaching are educational technologies that allow for new concepts. The final nature of educational technology is that schools are accepted as systems by this technology.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4</a:t>
            </a:fld>
            <a:endParaRPr lang="en-US"/>
          </a:p>
        </p:txBody>
      </p:sp>
    </p:spTree>
    <p:extLst>
      <p:ext uri="{BB962C8B-B14F-4D97-AF65-F5344CB8AC3E}">
        <p14:creationId xmlns:p14="http://schemas.microsoft.com/office/powerpoint/2010/main" val="419530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Educational technology assists in the teaching-learning process, which allows for the most efficient use of available human and non-human resources. This technology seeks to get the most significant possible results cost-effectively. The primary goal of educational technology is determining the learner’s educational requirements and objectives. The second objective is determining the educational objectives, organizations, and general techniques that would be essential and effective in the learning process. The third objective is creating a curriculum that incorporates science, human values, and art in the whole process, assuring inclusivity. Another educational technology goal is to identify human-material resources and techniques for attaining education’s outlined goals. Lastly, this technology seeks to create specific models that will improve the learning and teaching process.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5</a:t>
            </a:fld>
            <a:endParaRPr lang="en-US"/>
          </a:p>
        </p:txBody>
      </p:sp>
    </p:spTree>
    <p:extLst>
      <p:ext uri="{BB962C8B-B14F-4D97-AF65-F5344CB8AC3E}">
        <p14:creationId xmlns:p14="http://schemas.microsoft.com/office/powerpoint/2010/main" val="3661007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Technology is amongst the most valuable instruments we have at our disposal daily. Technology has made an incalculable contribution to schooling. One of the advantages of educational technology is industrialized instruction, whereby it is pretty helpful by enabling self-instructional software. The second advantage is that the quality of teaching has improved because the learning processes used are varied, motivational, and rich. Similarly, educational technology encourages the creation of new techniques and assists in meeting mass learning. It is much easier for tutors to monitor students currently compared to in the past. Another advantage is that educational opportunities have been leveled, thus providing continuous learning; moreover, educational technology prepares scholars for the future.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6</a:t>
            </a:fld>
            <a:endParaRPr lang="en-US"/>
          </a:p>
        </p:txBody>
      </p:sp>
    </p:spTree>
    <p:extLst>
      <p:ext uri="{BB962C8B-B14F-4D97-AF65-F5344CB8AC3E}">
        <p14:creationId xmlns:p14="http://schemas.microsoft.com/office/powerpoint/2010/main" val="271398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dirty="0" smtClean="0">
                <a:latin typeface="Times New Roman" panose="02020603050405020304" pitchFamily="18" charset="0"/>
                <a:cs typeface="Times New Roman" panose="02020603050405020304" pitchFamily="18" charset="0"/>
              </a:rPr>
              <a:t>In the subject of education, educational technology has a broad range of applications. As a sub-system of educational technology, teaching technology is concerned with systematizing the teaching process. A teacher must understand the art and science of teaching to fulfill the function of a technician. Instructional technology is designed to assist the teacher and student in completing the intended instructional task to achieve the specified instructional objectives in a given teaching-learning environment. Behavioral technology may be used to research and change the behavior of all living species. Behavioral technology can also refer to behavior modification techniques that are not focused on identifying principles in a broader technical sense. Instructional design technology refers to a method that assists a student in obtaining the best teaching-learning environment possible.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7</a:t>
            </a:fld>
            <a:endParaRPr lang="en-US"/>
          </a:p>
        </p:txBody>
      </p:sp>
    </p:spTree>
    <p:extLst>
      <p:ext uri="{BB962C8B-B14F-4D97-AF65-F5344CB8AC3E}">
        <p14:creationId xmlns:p14="http://schemas.microsoft.com/office/powerpoint/2010/main" val="427143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A digital citizen refers to an individual that uses the internet regularly and effectively. These individuals usually leave trails and traces after browsing the internet. These trails and traces are referred to as digital footprints. Therefore, there is a need to be careful because our reputations could be harmed. This fact is fundamental since harmful digital footprints have the potential of destroying future occupations. Consequently, a good digital citizen distinguishes what is right and what is wrong </a:t>
            </a:r>
            <a:r>
              <a:rPr lang="en-US" sz="1200" dirty="0" smtClean="0">
                <a:latin typeface="Times New Roman" panose="02020603050405020304" pitchFamily="18" charset="0"/>
                <a:cs typeface="Times New Roman" panose="02020603050405020304" pitchFamily="18" charset="0"/>
              </a:rPr>
              <a:t>(Pittsburgh Public Schools, </a:t>
            </a:r>
            <a:r>
              <a:rPr lang="en-US" sz="1200" dirty="0" err="1" smtClean="0">
                <a:latin typeface="Times New Roman" panose="02020603050405020304" pitchFamily="18" charset="0"/>
                <a:cs typeface="Times New Roman" panose="02020603050405020304" pitchFamily="18" charset="0"/>
              </a:rPr>
              <a:t>n.d.</a:t>
            </a:r>
            <a:r>
              <a:rPr lang="en-US" sz="12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They are intelligent and make intelligent decisions whenever it comes to technology. Similarly, good digital citizens exhibit intelligent technology behavior since as much as people want their children to be great citizens in the actual world, they should be reciprocated in the digital space.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8</a:t>
            </a:fld>
            <a:endParaRPr lang="en-US"/>
          </a:p>
        </p:txBody>
      </p:sp>
    </p:spTree>
    <p:extLst>
      <p:ext uri="{BB962C8B-B14F-4D97-AF65-F5344CB8AC3E}">
        <p14:creationId xmlns:p14="http://schemas.microsoft.com/office/powerpoint/2010/main" val="118173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The characteristics of a good digital citizen are self-assured and adept when it comes to utilizing communication and information technology </a:t>
            </a:r>
            <a:r>
              <a:rPr lang="en-US" sz="1200" dirty="0" smtClean="0">
                <a:solidFill>
                  <a:schemeClr val="bg1"/>
                </a:solidFill>
                <a:latin typeface="Times New Roman" panose="02020603050405020304" pitchFamily="18" charset="0"/>
                <a:cs typeface="Times New Roman" panose="02020603050405020304" pitchFamily="18" charset="0"/>
              </a:rPr>
              <a:t>(Office of Educational Technology, </a:t>
            </a:r>
            <a:r>
              <a:rPr lang="en-US" sz="1200" dirty="0" err="1" smtClean="0">
                <a:solidFill>
                  <a:schemeClr val="bg1"/>
                </a:solidFill>
                <a:latin typeface="Times New Roman" panose="02020603050405020304" pitchFamily="18" charset="0"/>
                <a:cs typeface="Times New Roman" panose="02020603050405020304" pitchFamily="18" charset="0"/>
              </a:rPr>
              <a:t>n.d.</a:t>
            </a:r>
            <a:r>
              <a:rPr lang="en-US" sz="1200" dirty="0" smtClean="0">
                <a:solidFill>
                  <a:schemeClr val="bg1"/>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Students should be aware and be capable of practicing this fact. Secondly, good digital citizens should participate in cultural, educational, and commercial factors using technology to broaden their understanding in these fields while protecting their privacy. Similarly, a good digital citizen possesses critical reasoning skills development and application in cyberspace since attacks are prone to occur regularly. Moreover, they should use technology to hold pleasant and meaningful interactions with other people without the intention of causing harm. Finally, good digital citizens should contribute to the principles of digital citizenship and actively encourage the use of these principles.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9</a:t>
            </a:fld>
            <a:endParaRPr lang="en-US"/>
          </a:p>
        </p:txBody>
      </p:sp>
    </p:spTree>
    <p:extLst>
      <p:ext uri="{BB962C8B-B14F-4D97-AF65-F5344CB8AC3E}">
        <p14:creationId xmlns:p14="http://schemas.microsoft.com/office/powerpoint/2010/main" val="3594425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Because digital citizenship is defined as a confident and constructive use of digital technology, students will be able to gain knowledge of the following ideas due to learning about digital citizenship:</a:t>
            </a:r>
          </a:p>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Students will learn about internet safety because information safety is of great concern when technology is concerned.</a:t>
            </a:r>
          </a:p>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Students will get to learn about privacy requirements and settings together with security. Similarly, they would understand digital and information literacy, which is also essential in this topic. In addition, relationships, cyberbullying, internet etiquette, and communication are among the knowledge students gain from digital citizenship lessons.</a:t>
            </a:r>
          </a:p>
          <a:p>
            <a:pPr indent="457200"/>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Creative credit and copyright regulations and digital footprints would be of great use to students.</a:t>
            </a:r>
          </a:p>
          <a:p>
            <a:pPr indent="457200"/>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066A22C-F3AA-418D-872A-F372B3A3FCEE}" type="slidenum">
              <a:rPr lang="en-US" smtClean="0"/>
              <a:t>10</a:t>
            </a:fld>
            <a:endParaRPr lang="en-US"/>
          </a:p>
        </p:txBody>
      </p:sp>
    </p:spTree>
    <p:extLst>
      <p:ext uri="{BB962C8B-B14F-4D97-AF65-F5344CB8AC3E}">
        <p14:creationId xmlns:p14="http://schemas.microsoft.com/office/powerpoint/2010/main" val="2226656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85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554FB4E-E79F-4FCD-B373-1990A7E51642}"/>
              </a:ext>
            </a:extLst>
          </p:cNvPr>
          <p:cNvSpPr>
            <a:spLocks noGrp="1"/>
          </p:cNvSpPr>
          <p:nvPr>
            <p:ph type="pic" sz="quarter" idx="65" hasCustomPrompt="1"/>
          </p:nvPr>
        </p:nvSpPr>
        <p:spPr>
          <a:xfrm>
            <a:off x="-1" y="0"/>
            <a:ext cx="10203255" cy="68580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6455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65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36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12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DB724-9006-424E-A191-C08CB17EE2CA}"/>
              </a:ext>
            </a:extLst>
          </p:cNvPr>
          <p:cNvSpPr/>
          <p:nvPr userDrawn="1"/>
        </p:nvSpPr>
        <p:spPr>
          <a:xfrm>
            <a:off x="462336" y="315931"/>
            <a:ext cx="3113070" cy="622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a:extLst>
              <a:ext uri="{FF2B5EF4-FFF2-40B4-BE49-F238E27FC236}">
                <a16:creationId xmlns:a16="http://schemas.microsoft.com/office/drawing/2014/main" id="{13FB2FD4-D355-49C8-B7E0-BC49131F2FEA}"/>
              </a:ext>
            </a:extLst>
          </p:cNvPr>
          <p:cNvSpPr>
            <a:spLocks noGrp="1"/>
          </p:cNvSpPr>
          <p:nvPr>
            <p:ph type="pic" sz="quarter" idx="41" hasCustomPrompt="1"/>
          </p:nvPr>
        </p:nvSpPr>
        <p:spPr>
          <a:xfrm>
            <a:off x="682645" y="553565"/>
            <a:ext cx="2672453" cy="240539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4BAF68A-9D51-4222-8013-E9B5F82098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0903"/>
            <a:ext cx="11600704" cy="1140891"/>
          </a:xfrm>
          <a:prstGeom prst="rect">
            <a:avLst/>
          </a:prstGeom>
        </p:spPr>
      </p:pic>
      <p:pic>
        <p:nvPicPr>
          <p:cNvPr id="3" name="Picture 3" descr="E:\002-KIMS BUSINESS\007-02-MaxPPT-Contents\150902-com-Global-Laptop\mo900.png">
            <a:extLst>
              <a:ext uri="{FF2B5EF4-FFF2-40B4-BE49-F238E27FC236}">
                <a16:creationId xmlns:a16="http://schemas.microsoft.com/office/drawing/2014/main" id="{1C4F8B41-3F98-4240-8891-4ADABC669A41}"/>
              </a:ext>
            </a:extLst>
          </p:cNvPr>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18253"/>
          <a:stretch/>
        </p:blipFill>
        <p:spPr bwMode="auto">
          <a:xfrm flipH="1">
            <a:off x="850945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a:extLst>
              <a:ext uri="{FF2B5EF4-FFF2-40B4-BE49-F238E27FC236}">
                <a16:creationId xmlns:a16="http://schemas.microsoft.com/office/drawing/2014/main" id="{88CB46E1-8EB0-4782-9CDE-623B6BC6877B}"/>
              </a:ext>
            </a:extLst>
          </p:cNvPr>
          <p:cNvSpPr>
            <a:spLocks noGrp="1"/>
          </p:cNvSpPr>
          <p:nvPr>
            <p:ph type="pic" idx="14" hasCustomPrompt="1"/>
          </p:nvPr>
        </p:nvSpPr>
        <p:spPr>
          <a:xfrm>
            <a:off x="8898129" y="2735416"/>
            <a:ext cx="1672517" cy="2613110"/>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517" h="2613110">
                <a:moveTo>
                  <a:pt x="0" y="0"/>
                </a:moveTo>
                <a:lnTo>
                  <a:pt x="1523565" y="16550"/>
                </a:lnTo>
                <a:lnTo>
                  <a:pt x="1672517" y="2580011"/>
                </a:lnTo>
                <a:lnTo>
                  <a:pt x="161364" y="2613110"/>
                </a:lnTo>
                <a:lnTo>
                  <a:pt x="0" y="0"/>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388CF590-A7AC-47AA-9D77-5FF843A9CEE8}"/>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98" r:id="rId4"/>
    <p:sldLayoutId id="2147483676" r:id="rId5"/>
    <p:sldLayoutId id="2147483677" r:id="rId6"/>
    <p:sldLayoutId id="2147483678" r:id="rId7"/>
    <p:sldLayoutId id="2147483680" r:id="rId8"/>
    <p:sldLayoutId id="2147483682" r:id="rId9"/>
    <p:sldLayoutId id="2147483684" r:id="rId10"/>
    <p:sldLayoutId id="2147483687" r:id="rId11"/>
    <p:sldLayoutId id="2147483688"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pghschools.org/digitalcitizenship" TargetMode="External"/><Relationship Id="rId2" Type="http://schemas.openxmlformats.org/officeDocument/2006/relationships/hyperlink" Target="https://tech.ed.gov/" TargetMode="External"/><Relationship Id="rId1" Type="http://schemas.openxmlformats.org/officeDocument/2006/relationships/slideLayout" Target="../slideLayouts/slideLayout3.xml"/><Relationship Id="rId4" Type="http://schemas.openxmlformats.org/officeDocument/2006/relationships/hyperlink" Target="https://www.worldbank.org/en/topic/edute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7F82C53E-6891-4695-A1B4-3BB471D7FA35}"/>
              </a:ext>
            </a:extLst>
          </p:cNvPr>
          <p:cNvSpPr txBox="1"/>
          <p:nvPr/>
        </p:nvSpPr>
        <p:spPr>
          <a:xfrm>
            <a:off x="6761286" y="3487247"/>
            <a:ext cx="5096276" cy="1754326"/>
          </a:xfrm>
          <a:prstGeom prst="rect">
            <a:avLst/>
          </a:prstGeom>
          <a:noFill/>
        </p:spPr>
        <p:txBody>
          <a:bodyPr wrap="square" rtlCol="0" anchor="ctr">
            <a:spAutoFit/>
          </a:bodyPr>
          <a:lstStyle/>
          <a:p>
            <a:pPr algn="r"/>
            <a:r>
              <a:rPr lang="en-US" altLang="ko-KR" sz="5400" b="1" dirty="0" smtClean="0">
                <a:solidFill>
                  <a:schemeClr val="bg1"/>
                </a:solidFill>
                <a:latin typeface="Times New Roman" panose="02020603050405020304" pitchFamily="18" charset="0"/>
                <a:cs typeface="Times New Roman" panose="02020603050405020304" pitchFamily="18" charset="0"/>
              </a:rPr>
              <a:t>Educational </a:t>
            </a:r>
            <a:r>
              <a:rPr lang="en-US" altLang="ko-KR" sz="5400" b="1" dirty="0" smtClean="0">
                <a:solidFill>
                  <a:schemeClr val="accent3"/>
                </a:solidFill>
                <a:latin typeface="Times New Roman" panose="02020603050405020304" pitchFamily="18" charset="0"/>
                <a:cs typeface="Times New Roman" panose="02020603050405020304" pitchFamily="18" charset="0"/>
              </a:rPr>
              <a:t>Technology</a:t>
            </a:r>
            <a:r>
              <a:rPr lang="en-US" altLang="ko-KR" sz="5400" b="1" dirty="0" smtClean="0">
                <a:solidFill>
                  <a:schemeClr val="bg1"/>
                </a:solidFill>
                <a:latin typeface="Times New Roman" panose="02020603050405020304" pitchFamily="18" charset="0"/>
                <a:cs typeface="Times New Roman" panose="02020603050405020304" pitchFamily="18" charset="0"/>
              </a:rPr>
              <a:t> </a:t>
            </a:r>
            <a:endParaRPr lang="ko-KR" altLang="en-US" sz="5400" b="1"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E1D76FB9-48AC-45CA-8F0D-FD198B4F22AE}"/>
              </a:ext>
            </a:extLst>
          </p:cNvPr>
          <p:cNvSpPr txBox="1"/>
          <p:nvPr/>
        </p:nvSpPr>
        <p:spPr>
          <a:xfrm>
            <a:off x="6728388" y="5748042"/>
            <a:ext cx="5096214" cy="379656"/>
          </a:xfrm>
          <a:prstGeom prst="rect">
            <a:avLst/>
          </a:prstGeom>
          <a:noFill/>
        </p:spPr>
        <p:txBody>
          <a:bodyPr wrap="square" rtlCol="0" anchor="ctr">
            <a:spAutoFit/>
          </a:bodyPr>
          <a:lstStyle/>
          <a:p>
            <a:pPr algn="r"/>
            <a:r>
              <a:rPr lang="en-US" altLang="ko-KR" b="1" dirty="0" smtClean="0">
                <a:solidFill>
                  <a:schemeClr val="bg1"/>
                </a:solidFill>
                <a:latin typeface="Times New Roman" panose="02020603050405020304" pitchFamily="18" charset="0"/>
                <a:cs typeface="Times New Roman" panose="02020603050405020304" pitchFamily="18" charset="0"/>
              </a:rPr>
              <a:t>Educational Websites Analysis and Critique</a:t>
            </a:r>
            <a:endParaRPr lang="ko-KR"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04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3600" b="1" dirty="0" smtClean="0">
                <a:latin typeface="Times New Roman" panose="02020603050405020304" pitchFamily="18" charset="0"/>
                <a:cs typeface="Times New Roman" panose="02020603050405020304" pitchFamily="18" charset="0"/>
              </a:rPr>
              <a:t>Concepts Students Learn Regarding Digital Citizenship</a:t>
            </a:r>
            <a:endParaRPr lang="en-US" sz="3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91540" y="1063756"/>
            <a:ext cx="8197472" cy="452431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Internet </a:t>
            </a:r>
            <a:r>
              <a:rPr lang="en-US" sz="2400" dirty="0" smtClean="0">
                <a:latin typeface="Times New Roman" panose="02020603050405020304" pitchFamily="18" charset="0"/>
                <a:cs typeface="Times New Roman" panose="02020603050405020304" pitchFamily="18" charset="0"/>
              </a:rPr>
              <a:t>security</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Confidentiality, </a:t>
            </a:r>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safety</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nformation and Digital literacy</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a:t>
            </a:r>
            <a:r>
              <a:rPr lang="en-US" sz="2400" dirty="0" smtClean="0">
                <a:latin typeface="Times New Roman" panose="02020603050405020304" pitchFamily="18" charset="0"/>
                <a:cs typeface="Times New Roman" panose="02020603050405020304" pitchFamily="18" charset="0"/>
              </a:rPr>
              <a:t>elationships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cyberbullying, etiquette</a:t>
            </a:r>
            <a:r>
              <a:rPr lang="en-US" sz="2400" dirty="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cs typeface="Times New Roman" panose="02020603050405020304" pitchFamily="18" charset="0"/>
              </a:rPr>
              <a:t>conveyance </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Digital footprint</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reative </a:t>
            </a:r>
            <a:r>
              <a:rPr lang="en-US" sz="2400" dirty="0">
                <a:latin typeface="Times New Roman" panose="02020603050405020304" pitchFamily="18" charset="0"/>
                <a:cs typeface="Times New Roman" panose="02020603050405020304" pitchFamily="18" charset="0"/>
              </a:rPr>
              <a:t>credit and </a:t>
            </a:r>
            <a:r>
              <a:rPr lang="en-US" sz="2400" dirty="0" smtClean="0">
                <a:latin typeface="Times New Roman" panose="02020603050405020304" pitchFamily="18" charset="0"/>
                <a:cs typeface="Times New Roman" panose="02020603050405020304" pitchFamily="18" charset="0"/>
              </a:rPr>
              <a:t>copyright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62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7E56168-ABA9-4CA8-BFA4-75D55D3B4628}"/>
              </a:ext>
            </a:extLst>
          </p:cNvPr>
          <p:cNvSpPr txBox="1">
            <a:spLocks/>
          </p:cNvSpPr>
          <p:nvPr/>
        </p:nvSpPr>
        <p:spPr>
          <a:xfrm>
            <a:off x="2275897" y="35223"/>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smtClean="0">
                <a:latin typeface="Times New Roman" panose="02020603050405020304" pitchFamily="18" charset="0"/>
                <a:cs typeface="Times New Roman" panose="02020603050405020304" pitchFamily="18" charset="0"/>
              </a:rPr>
              <a:t>Maintaining Digital Footprint</a:t>
            </a:r>
            <a:endParaRPr lang="en-US" sz="4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544124" y="1052179"/>
            <a:ext cx="8252460" cy="526297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Ensure your </a:t>
            </a:r>
            <a:r>
              <a:rPr lang="en-US" sz="2800" dirty="0">
                <a:latin typeface="Times New Roman" panose="02020603050405020304" pitchFamily="18" charset="0"/>
                <a:cs typeface="Times New Roman" panose="02020603050405020304" pitchFamily="18" charset="0"/>
              </a:rPr>
              <a:t>social media pages have privacy </a:t>
            </a:r>
            <a:r>
              <a:rPr lang="en-US" sz="2800" dirty="0" smtClean="0">
                <a:latin typeface="Times New Roman" panose="02020603050405020304" pitchFamily="18" charset="0"/>
                <a:cs typeface="Times New Roman" panose="02020603050405020304" pitchFamily="18" charset="0"/>
              </a:rPr>
              <a:t>settings </a:t>
            </a:r>
          </a:p>
          <a:p>
            <a:pPr marL="285750" indent="-285750">
              <a:lnSpc>
                <a:spcPct val="20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Using </a:t>
            </a:r>
            <a:r>
              <a:rPr lang="en-US" sz="2800" dirty="0">
                <a:latin typeface="Times New Roman" panose="02020603050405020304" pitchFamily="18" charset="0"/>
                <a:cs typeface="Times New Roman" panose="02020603050405020304" pitchFamily="18" charset="0"/>
              </a:rPr>
              <a:t>public publishing is not a good </a:t>
            </a:r>
            <a:r>
              <a:rPr lang="en-US" sz="2800" dirty="0" smtClean="0">
                <a:latin typeface="Times New Roman" panose="02020603050405020304" pitchFamily="18" charset="0"/>
                <a:cs typeface="Times New Roman" panose="02020603050405020304" pitchFamily="18" charset="0"/>
              </a:rPr>
              <a:t>idea</a:t>
            </a:r>
          </a:p>
          <a:p>
            <a:pPr marL="285750" indent="-285750">
              <a:lnSpc>
                <a:spcPct val="20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Protect </a:t>
            </a:r>
            <a:r>
              <a:rPr lang="en-US" sz="2800" dirty="0">
                <a:latin typeface="Times New Roman" panose="02020603050405020304" pitchFamily="18" charset="0"/>
                <a:cs typeface="Times New Roman" panose="02020603050405020304" pitchFamily="18" charset="0"/>
              </a:rPr>
              <a:t>the privacy of </a:t>
            </a:r>
            <a:r>
              <a:rPr lang="en-US" sz="2800" dirty="0" smtClean="0">
                <a:latin typeface="Times New Roman" panose="02020603050405020304" pitchFamily="18" charset="0"/>
                <a:cs typeface="Times New Roman" panose="02020603050405020304" pitchFamily="18" charset="0"/>
              </a:rPr>
              <a:t>your colleagues </a:t>
            </a:r>
            <a:r>
              <a:rPr lang="en-US" sz="2800" dirty="0">
                <a:latin typeface="Times New Roman" panose="02020603050405020304" pitchFamily="18" charset="0"/>
                <a:cs typeface="Times New Roman" panose="02020603050405020304" pitchFamily="18" charset="0"/>
              </a:rPr>
              <a:t>as well as your </a:t>
            </a:r>
            <a:r>
              <a:rPr lang="en-US" sz="2800" dirty="0" smtClean="0">
                <a:latin typeface="Times New Roman" panose="02020603050405020304" pitchFamily="18" charset="0"/>
                <a:cs typeface="Times New Roman" panose="02020603050405020304" pitchFamily="18" charset="0"/>
              </a:rPr>
              <a:t>own</a:t>
            </a:r>
          </a:p>
          <a:p>
            <a:pPr marL="285750" indent="-285750">
              <a:lnSpc>
                <a:spcPct val="200000"/>
              </a:lnSpc>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Apply </a:t>
            </a:r>
            <a:r>
              <a:rPr lang="en-US" sz="2800" dirty="0">
                <a:latin typeface="Times New Roman" panose="02020603050405020304" pitchFamily="18" charset="0"/>
                <a:cs typeface="Times New Roman" panose="02020603050405020304" pitchFamily="18" charset="0"/>
              </a:rPr>
              <a:t>the Golden Rule to your online interactions: treat others as you would like to be </a:t>
            </a:r>
            <a:r>
              <a:rPr lang="en-US" sz="2800" dirty="0" smtClean="0">
                <a:latin typeface="Times New Roman" panose="02020603050405020304" pitchFamily="18" charset="0"/>
                <a:cs typeface="Times New Roman" panose="02020603050405020304" pitchFamily="18" charset="0"/>
              </a:rPr>
              <a:t>treated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816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797560" y="1063756"/>
            <a:ext cx="10946851" cy="526297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Office of Educational Technology.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Reimagining the Role of Technology in </a:t>
            </a:r>
            <a:r>
              <a:rPr lang="en-US" sz="2400" dirty="0">
                <a:latin typeface="Times New Roman" panose="02020603050405020304" pitchFamily="18" charset="0"/>
                <a:cs typeface="Times New Roman" panose="02020603050405020304" pitchFamily="18" charset="0"/>
              </a:rPr>
              <a:t>Education. </a:t>
            </a:r>
            <a:r>
              <a:rPr lang="en-US" sz="2400" dirty="0">
                <a:latin typeface="Times New Roman" panose="02020603050405020304" pitchFamily="18" charset="0"/>
                <a:cs typeface="Times New Roman" panose="02020603050405020304" pitchFamily="18" charset="0"/>
                <a:hlinkClick r:id="rId2"/>
              </a:rPr>
              <a:t>https://tech.ed.gov</a:t>
            </a:r>
            <a:r>
              <a:rPr lang="en-US" sz="2400" dirty="0" smtClean="0">
                <a:latin typeface="Times New Roman" panose="02020603050405020304" pitchFamily="18" charset="0"/>
                <a:cs typeface="Times New Roman" panose="02020603050405020304" pitchFamily="18" charset="0"/>
                <a:hlinkClick r:id="rId2"/>
              </a:rPr>
              <a:t>/</a:t>
            </a:r>
            <a:endParaRPr lang="en-US" sz="2400" dirty="0" smtClean="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Pittsburgh Public Schools.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Cyber Safety: Digital Footprints and </a:t>
            </a:r>
            <a:r>
              <a:rPr lang="en-US" sz="2400" dirty="0">
                <a:latin typeface="Times New Roman" panose="02020603050405020304" pitchFamily="18" charset="0"/>
                <a:cs typeface="Times New Roman" panose="02020603050405020304" pitchFamily="18" charset="0"/>
              </a:rPr>
              <a:t>Digital Citizenship. </a:t>
            </a:r>
            <a:r>
              <a:rPr lang="en-US" sz="2400" dirty="0">
                <a:latin typeface="Times New Roman" panose="02020603050405020304" pitchFamily="18" charset="0"/>
                <a:cs typeface="Times New Roman" panose="02020603050405020304" pitchFamily="18" charset="0"/>
                <a:hlinkClick r:id="rId3"/>
              </a:rPr>
              <a:t>https://</a:t>
            </a:r>
            <a:r>
              <a:rPr lang="en-US" sz="2400" dirty="0" smtClean="0">
                <a:latin typeface="Times New Roman" panose="02020603050405020304" pitchFamily="18" charset="0"/>
                <a:cs typeface="Times New Roman" panose="02020603050405020304" pitchFamily="18" charset="0"/>
                <a:hlinkClick r:id="rId3"/>
              </a:rPr>
              <a:t>www.pghschools.org/digitalcitizenship</a:t>
            </a:r>
            <a:endParaRPr lang="en-US" sz="2400" dirty="0" smtClean="0">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World Bank.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Digital Technologies </a:t>
            </a:r>
            <a:r>
              <a:rPr lang="en-US" sz="2400" dirty="0">
                <a:latin typeface="Times New Roman" panose="02020603050405020304" pitchFamily="18" charset="0"/>
                <a:cs typeface="Times New Roman" panose="02020603050405020304" pitchFamily="18" charset="0"/>
              </a:rPr>
              <a:t>in Education. </a:t>
            </a:r>
            <a:r>
              <a:rPr lang="en-US" sz="2400" dirty="0">
                <a:latin typeface="Times New Roman" panose="02020603050405020304" pitchFamily="18" charset="0"/>
                <a:cs typeface="Times New Roman" panose="02020603050405020304" pitchFamily="18" charset="0"/>
                <a:hlinkClick r:id="rId4"/>
              </a:rPr>
              <a:t>https://</a:t>
            </a:r>
            <a:r>
              <a:rPr lang="en-US" sz="2400" dirty="0" smtClean="0">
                <a:latin typeface="Times New Roman" panose="02020603050405020304" pitchFamily="18" charset="0"/>
                <a:cs typeface="Times New Roman" panose="02020603050405020304" pitchFamily="18" charset="0"/>
                <a:hlinkClick r:id="rId4"/>
              </a:rPr>
              <a:t>www.worldbank.org/en/topic/edutech</a:t>
            </a:r>
            <a:endParaRPr lang="en-US" sz="2400" dirty="0" smtClean="0">
              <a:latin typeface="Times New Roman" panose="02020603050405020304" pitchFamily="18" charset="0"/>
              <a:cs typeface="Times New Roman" panose="02020603050405020304" pitchFamily="18" charset="0"/>
            </a:endParaRPr>
          </a:p>
          <a:p>
            <a:pPr>
              <a:lnSpc>
                <a:spcPct val="20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353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r>
              <a:rPr lang="en-US" b="1" dirty="0" smtClean="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grpSp>
        <p:nvGrpSpPr>
          <p:cNvPr id="67" name="Group 66">
            <a:extLst>
              <a:ext uri="{FF2B5EF4-FFF2-40B4-BE49-F238E27FC236}">
                <a16:creationId xmlns:a16="http://schemas.microsoft.com/office/drawing/2014/main" id="{85030F3C-3F14-4280-AA6C-19204206B3E0}"/>
              </a:ext>
            </a:extLst>
          </p:cNvPr>
          <p:cNvGrpSpPr/>
          <p:nvPr/>
        </p:nvGrpSpPr>
        <p:grpSpPr>
          <a:xfrm rot="16200000">
            <a:off x="8019960" y="2640234"/>
            <a:ext cx="6404152" cy="1704274"/>
            <a:chOff x="3960971" y="2767117"/>
            <a:chExt cx="4267200" cy="1321489"/>
          </a:xfrm>
        </p:grpSpPr>
        <p:sp>
          <p:nvSpPr>
            <p:cNvPr id="68" name="Freeform: Shape 67">
              <a:extLst>
                <a:ext uri="{FF2B5EF4-FFF2-40B4-BE49-F238E27FC236}">
                  <a16:creationId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chemeClr val="accent5"/>
            </a:solidFill>
            <a:ln w="9525" cap="flat">
              <a:noFill/>
              <a:prstDash val="solid"/>
              <a:miter/>
            </a:ln>
          </p:spPr>
          <p:txBody>
            <a:bodyPr rtlCol="0" anchor="ctr"/>
            <a:lstStyle/>
            <a:p>
              <a:endParaRPr lang="en-US" sz="1200"/>
            </a:p>
          </p:txBody>
        </p:sp>
        <p:sp>
          <p:nvSpPr>
            <p:cNvPr id="69" name="Freeform: Shape 68">
              <a:extLst>
                <a:ext uri="{FF2B5EF4-FFF2-40B4-BE49-F238E27FC236}">
                  <a16:creationId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6"/>
            </a:solidFill>
            <a:ln w="9525" cap="flat">
              <a:noFill/>
              <a:prstDash val="solid"/>
              <a:miter/>
            </a:ln>
          </p:spPr>
          <p:txBody>
            <a:bodyPr rtlCol="0" anchor="ctr"/>
            <a:lstStyle/>
            <a:p>
              <a:endParaRPr lang="en-US" sz="1200" dirty="0"/>
            </a:p>
          </p:txBody>
        </p:sp>
        <p:sp>
          <p:nvSpPr>
            <p:cNvPr id="70" name="Freeform: Shape 69">
              <a:extLst>
                <a:ext uri="{FF2B5EF4-FFF2-40B4-BE49-F238E27FC236}">
                  <a16:creationId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chemeClr val="accent5"/>
            </a:solidFill>
            <a:ln w="9525" cap="flat">
              <a:noFill/>
              <a:prstDash val="solid"/>
              <a:miter/>
            </a:ln>
          </p:spPr>
          <p:txBody>
            <a:bodyPr rtlCol="0" anchor="ctr"/>
            <a:lstStyle/>
            <a:p>
              <a:endParaRPr lang="en-US" sz="1200" dirty="0"/>
            </a:p>
          </p:txBody>
        </p:sp>
        <p:sp>
          <p:nvSpPr>
            <p:cNvPr id="71" name="Freeform: Shape 70">
              <a:extLst>
                <a:ext uri="{FF2B5EF4-FFF2-40B4-BE49-F238E27FC236}">
                  <a16:creationId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chemeClr val="accent5"/>
            </a:solidFill>
            <a:ln w="9525" cap="flat">
              <a:noFill/>
              <a:prstDash val="solid"/>
              <a:miter/>
            </a:ln>
          </p:spPr>
          <p:txBody>
            <a:bodyPr rtlCol="0" anchor="ctr"/>
            <a:lstStyle/>
            <a:p>
              <a:endParaRPr lang="en-US" sz="1200"/>
            </a:p>
          </p:txBody>
        </p:sp>
      </p:grpSp>
      <p:grpSp>
        <p:nvGrpSpPr>
          <p:cNvPr id="83" name="Graphic 3">
            <a:extLst>
              <a:ext uri="{FF2B5EF4-FFF2-40B4-BE49-F238E27FC236}">
                <a16:creationId xmlns:a16="http://schemas.microsoft.com/office/drawing/2014/main" id="{19C4EF18-7F43-4D6E-ACAF-E47946F46669}"/>
              </a:ext>
            </a:extLst>
          </p:cNvPr>
          <p:cNvGrpSpPr/>
          <p:nvPr/>
        </p:nvGrpSpPr>
        <p:grpSpPr>
          <a:xfrm rot="21305829" flipH="1">
            <a:off x="8252765" y="2631747"/>
            <a:ext cx="1389702" cy="1123553"/>
            <a:chOff x="8338752" y="1211990"/>
            <a:chExt cx="3851961" cy="3114252"/>
          </a:xfrm>
        </p:grpSpPr>
        <p:sp>
          <p:nvSpPr>
            <p:cNvPr id="84" name="Freeform: Shape 83">
              <a:extLst>
                <a:ext uri="{FF2B5EF4-FFF2-40B4-BE49-F238E27FC236}">
                  <a16:creationId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sp>
        <p:nvSpPr>
          <p:cNvPr id="3" name="TextBox 2"/>
          <p:cNvSpPr txBox="1"/>
          <p:nvPr/>
        </p:nvSpPr>
        <p:spPr>
          <a:xfrm>
            <a:off x="691347" y="996475"/>
            <a:ext cx="9710499" cy="4939814"/>
          </a:xfrm>
          <a:prstGeom prst="rect">
            <a:avLst/>
          </a:prstGeom>
          <a:noFill/>
        </p:spPr>
        <p:txBody>
          <a:bodyPr wrap="square" rtlCol="0">
            <a:spAutoFit/>
          </a:bodyPr>
          <a:lstStyle/>
          <a:p>
            <a:pPr marL="285750"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Educational technology definition</a:t>
            </a:r>
            <a:endParaRPr lang="en-US" dirty="0">
              <a:latin typeface="Times New Roman" panose="02020603050405020304" pitchFamily="18" charset="0"/>
              <a:cs typeface="Times New Roman" panose="02020603050405020304" pitchFamily="18" charset="0"/>
            </a:endParaRPr>
          </a:p>
          <a:p>
            <a:pPr marL="285750"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Educational technology attributes</a:t>
            </a:r>
          </a:p>
          <a:p>
            <a:pPr marL="742950" lvl="1" indent="-285750">
              <a:lnSpc>
                <a:spcPct val="2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t>
            </a:r>
            <a:r>
              <a:rPr lang="en-US" dirty="0" smtClean="0">
                <a:latin typeface="Times New Roman" panose="02020603050405020304" pitchFamily="18" charset="0"/>
                <a:cs typeface="Times New Roman" panose="02020603050405020304" pitchFamily="18" charset="0"/>
              </a:rPr>
              <a:t>founded </a:t>
            </a:r>
            <a:r>
              <a:rPr lang="en-US" dirty="0">
                <a:latin typeface="Times New Roman" panose="02020603050405020304" pitchFamily="18" charset="0"/>
                <a:cs typeface="Times New Roman" panose="02020603050405020304" pitchFamily="18" charset="0"/>
              </a:rPr>
              <a:t>on technical and scientific </a:t>
            </a:r>
            <a:r>
              <a:rPr lang="en-US" dirty="0" smtClean="0">
                <a:latin typeface="Times New Roman" panose="02020603050405020304" pitchFamily="18" charset="0"/>
                <a:cs typeface="Times New Roman" panose="02020603050405020304" pitchFamily="18" charset="0"/>
              </a:rPr>
              <a:t>breakthroughs</a:t>
            </a:r>
          </a:p>
          <a:p>
            <a:pPr marL="742950" lvl="1"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t>
            </a:r>
            <a:r>
              <a:rPr lang="en-US" dirty="0" smtClean="0">
                <a:latin typeface="Times New Roman" panose="02020603050405020304" pitchFamily="18" charset="0"/>
                <a:cs typeface="Times New Roman" panose="02020603050405020304" pitchFamily="18" charset="0"/>
              </a:rPr>
              <a:t>further </a:t>
            </a:r>
            <a:r>
              <a:rPr lang="en-US" dirty="0">
                <a:latin typeface="Times New Roman" panose="02020603050405020304" pitchFamily="18" charset="0"/>
                <a:cs typeface="Times New Roman" panose="02020603050405020304" pitchFamily="18" charset="0"/>
              </a:rPr>
              <a:t>of a </a:t>
            </a:r>
            <a:r>
              <a:rPr lang="en-US" dirty="0" smtClean="0">
                <a:latin typeface="Times New Roman" panose="02020603050405020304" pitchFamily="18" charset="0"/>
                <a:cs typeface="Times New Roman" panose="02020603050405020304" pitchFamily="18" charset="0"/>
              </a:rPr>
              <a:t>hands-on </a:t>
            </a:r>
            <a:r>
              <a:rPr lang="en-US" dirty="0">
                <a:latin typeface="Times New Roman" panose="02020603050405020304" pitchFamily="18" charset="0"/>
                <a:cs typeface="Times New Roman" panose="02020603050405020304" pitchFamily="18" charset="0"/>
              </a:rPr>
              <a:t>than a </a:t>
            </a:r>
            <a:r>
              <a:rPr lang="en-US" dirty="0" smtClean="0">
                <a:latin typeface="Times New Roman" panose="02020603050405020304" pitchFamily="18" charset="0"/>
                <a:cs typeface="Times New Roman" panose="02020603050405020304" pitchFamily="18" charset="0"/>
              </a:rPr>
              <a:t>theoretical subject</a:t>
            </a:r>
          </a:p>
          <a:p>
            <a:pPr marL="742950" lvl="1"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 contemporary discipline that is rapidly </a:t>
            </a:r>
            <a:r>
              <a:rPr lang="en-US" dirty="0" smtClean="0">
                <a:latin typeface="Times New Roman" panose="02020603050405020304" pitchFamily="18" charset="0"/>
                <a:cs typeface="Times New Roman" panose="02020603050405020304" pitchFamily="18" charset="0"/>
              </a:rPr>
              <a:t>expanding</a:t>
            </a:r>
          </a:p>
          <a:p>
            <a:pPr marL="742950" lvl="1" indent="-285750">
              <a:lnSpc>
                <a:spcPct val="250000"/>
              </a:lnSpc>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uses the findings of research in psychology, sociology, engineering, science, and social psychology, among other fields, to the subject of </a:t>
            </a:r>
            <a:r>
              <a:rPr lang="en-US" dirty="0" smtClean="0">
                <a:latin typeface="Times New Roman" panose="02020603050405020304" pitchFamily="18" charset="0"/>
                <a:cs typeface="Times New Roman" panose="02020603050405020304" pitchFamily="18" charset="0"/>
              </a:rPr>
              <a:t>education</a:t>
            </a:r>
          </a:p>
        </p:txBody>
      </p:sp>
    </p:spTree>
    <p:extLst>
      <p:ext uri="{BB962C8B-B14F-4D97-AF65-F5344CB8AC3E}">
        <p14:creationId xmlns:p14="http://schemas.microsoft.com/office/powerpoint/2010/main" val="189180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4115" y="1239382"/>
            <a:ext cx="7050765" cy="501675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It effectively brings together students, teachers, and technical </a:t>
            </a:r>
            <a:r>
              <a:rPr lang="en-US" sz="2000" dirty="0" smtClean="0">
                <a:solidFill>
                  <a:schemeClr val="bg1"/>
                </a:solidFill>
                <a:latin typeface="Times New Roman" panose="02020603050405020304" pitchFamily="18" charset="0"/>
                <a:cs typeface="Times New Roman" panose="02020603050405020304" pitchFamily="18" charset="0"/>
              </a:rPr>
              <a:t>resources</a:t>
            </a:r>
            <a:endParaRPr lang="en-US" sz="2000" dirty="0">
              <a:solidFill>
                <a:schemeClr val="bg1"/>
              </a:solidFill>
              <a:latin typeface="Times New Roman" panose="02020603050405020304" pitchFamily="18" charset="0"/>
              <a:cs typeface="Times New Roman" panose="02020603050405020304" pitchFamily="18" charset="0"/>
            </a:endParaRPr>
          </a:p>
          <a:p>
            <a:pPr marL="1200150" lvl="2" indent="-285750">
              <a:lnSpc>
                <a:spcPct val="200000"/>
              </a:lnSpc>
              <a:buFont typeface="Arial" panose="020B0604020202020204" pitchFamily="34" charset="0"/>
              <a:buChar char="•"/>
            </a:pPr>
            <a:r>
              <a:rPr lang="en-US" sz="2000" dirty="0">
                <a:solidFill>
                  <a:schemeClr val="bg1"/>
                </a:solidFill>
                <a:latin typeface="Times New Roman" panose="02020603050405020304" pitchFamily="18" charset="0"/>
                <a:cs typeface="Times New Roman" panose="02020603050405020304" pitchFamily="18" charset="0"/>
              </a:rPr>
              <a:t>It is the science of procedures and techniques. It identifies and addresses educational issues, with the ultimate goal of improving the educational </a:t>
            </a:r>
            <a:r>
              <a:rPr lang="en-US" sz="2000" dirty="0" smtClean="0">
                <a:solidFill>
                  <a:schemeClr val="bg1"/>
                </a:solidFill>
                <a:latin typeface="Times New Roman" panose="02020603050405020304" pitchFamily="18" charset="0"/>
                <a:cs typeface="Times New Roman" panose="02020603050405020304" pitchFamily="18" charset="0"/>
              </a:rPr>
              <a:t>system</a:t>
            </a:r>
          </a:p>
          <a:p>
            <a:pPr marL="2114550" lvl="4" indent="-285750">
              <a:lnSpc>
                <a:spcPct val="200000"/>
              </a:lnSpc>
              <a:buFont typeface="Arial" panose="020B0604020202020204" pitchFamily="34" charset="0"/>
              <a:buChar char="•"/>
            </a:pPr>
            <a:r>
              <a:rPr lang="en-US" sz="2000" dirty="0" smtClean="0">
                <a:solidFill>
                  <a:schemeClr val="bg1"/>
                </a:solidFill>
                <a:latin typeface="Times New Roman" panose="02020603050405020304" pitchFamily="18" charset="0"/>
                <a:cs typeface="Times New Roman" panose="02020603050405020304" pitchFamily="18" charset="0"/>
              </a:rPr>
              <a:t>It </a:t>
            </a:r>
            <a:r>
              <a:rPr lang="en-US" sz="2000" dirty="0">
                <a:solidFill>
                  <a:schemeClr val="bg1"/>
                </a:solidFill>
                <a:latin typeface="Times New Roman" panose="02020603050405020304" pitchFamily="18" charset="0"/>
                <a:cs typeface="Times New Roman" panose="02020603050405020304" pitchFamily="18" charset="0"/>
              </a:rPr>
              <a:t>will undoubtedly benefit the instructor, the student, and the teaching-learning </a:t>
            </a:r>
            <a:r>
              <a:rPr lang="en-US" sz="2000" dirty="0" smtClean="0">
                <a:solidFill>
                  <a:schemeClr val="bg1"/>
                </a:solidFill>
                <a:latin typeface="Times New Roman" panose="02020603050405020304" pitchFamily="18" charset="0"/>
                <a:cs typeface="Times New Roman" panose="02020603050405020304" pitchFamily="18" charset="0"/>
              </a:rPr>
              <a:t>process (The </a:t>
            </a:r>
            <a:r>
              <a:rPr lang="en-US" sz="2000" dirty="0">
                <a:solidFill>
                  <a:schemeClr val="bg1"/>
                </a:solidFill>
                <a:latin typeface="Times New Roman" panose="02020603050405020304" pitchFamily="18" charset="0"/>
                <a:cs typeface="Times New Roman" panose="02020603050405020304" pitchFamily="18" charset="0"/>
              </a:rPr>
              <a:t>World </a:t>
            </a:r>
            <a:r>
              <a:rPr lang="en-US" sz="2000" dirty="0" smtClean="0">
                <a:solidFill>
                  <a:schemeClr val="bg1"/>
                </a:solidFill>
                <a:latin typeface="Times New Roman" panose="02020603050405020304" pitchFamily="18" charset="0"/>
                <a:cs typeface="Times New Roman" panose="02020603050405020304" pitchFamily="18" charset="0"/>
              </a:rPr>
              <a:t>Bank, </a:t>
            </a:r>
            <a:r>
              <a:rPr lang="en-US" sz="2000" dirty="0" err="1" smtClean="0">
                <a:solidFill>
                  <a:schemeClr val="bg1"/>
                </a:solidFill>
                <a:latin typeface="Times New Roman" panose="02020603050405020304" pitchFamily="18" charset="0"/>
                <a:cs typeface="Times New Roman" panose="02020603050405020304" pitchFamily="18" charset="0"/>
              </a:rPr>
              <a:t>n.d.</a:t>
            </a:r>
            <a:r>
              <a:rPr lang="en-US" sz="2000" dirty="0" smtClean="0">
                <a:solidFill>
                  <a:schemeClr val="bg1"/>
                </a:solidFill>
                <a:latin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62940" y="414636"/>
            <a:ext cx="8931419" cy="646331"/>
          </a:xfrm>
          <a:prstGeom prst="rect">
            <a:avLst/>
          </a:prstGeom>
          <a:noFill/>
        </p:spPr>
        <p:txBody>
          <a:bodyPr wrap="non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Educational Technology Attributes Cont.… </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11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960" y="1097280"/>
            <a:ext cx="2685351" cy="4009239"/>
          </a:xfrm>
          <a:prstGeom prst="rect">
            <a:avLst/>
          </a:prstGeom>
          <a:noFill/>
        </p:spPr>
        <p:txBody>
          <a:bodyPr wrap="none" rtlCol="0">
            <a:spAutoFit/>
          </a:bodyPr>
          <a:lstStyle/>
          <a:p>
            <a:pPr>
              <a:lnSpc>
                <a:spcPct val="250000"/>
              </a:lnSpc>
            </a:pPr>
            <a:r>
              <a:rPr lang="en-US" sz="3600" b="1" dirty="0" smtClean="0">
                <a:latin typeface="Times New Roman" panose="02020603050405020304" pitchFamily="18" charset="0"/>
                <a:cs typeface="Times New Roman" panose="02020603050405020304" pitchFamily="18" charset="0"/>
              </a:rPr>
              <a:t>Nature of</a:t>
            </a:r>
          </a:p>
          <a:p>
            <a:pPr>
              <a:lnSpc>
                <a:spcPct val="250000"/>
              </a:lnSpc>
            </a:pPr>
            <a:r>
              <a:rPr lang="en-US" sz="3600" b="1" dirty="0" smtClean="0">
                <a:latin typeface="Times New Roman" panose="02020603050405020304" pitchFamily="18" charset="0"/>
                <a:cs typeface="Times New Roman" panose="02020603050405020304" pitchFamily="18" charset="0"/>
              </a:rPr>
              <a:t>Educational </a:t>
            </a:r>
            <a:endParaRPr lang="en-US" sz="3600" b="1" dirty="0">
              <a:latin typeface="Times New Roman" panose="02020603050405020304" pitchFamily="18" charset="0"/>
              <a:cs typeface="Times New Roman" panose="02020603050405020304" pitchFamily="18" charset="0"/>
            </a:endParaRPr>
          </a:p>
          <a:p>
            <a:pPr>
              <a:lnSpc>
                <a:spcPct val="250000"/>
              </a:lnSpc>
            </a:pPr>
            <a:r>
              <a:rPr lang="en-US" sz="3600" b="1" dirty="0" smtClean="0">
                <a:latin typeface="Times New Roman" panose="02020603050405020304" pitchFamily="18" charset="0"/>
                <a:cs typeface="Times New Roman" panose="02020603050405020304" pitchFamily="18" charset="0"/>
              </a:rPr>
              <a:t>Technology</a:t>
            </a:r>
            <a:endParaRPr lang="en-US" sz="36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954782" y="800101"/>
            <a:ext cx="7833564" cy="501675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Science is at the heart of instructional </a:t>
            </a:r>
            <a:r>
              <a:rPr lang="en-US" sz="2000" dirty="0" smtClean="0">
                <a:latin typeface="Times New Roman" panose="02020603050405020304" pitchFamily="18" charset="0"/>
                <a:cs typeface="Times New Roman" panose="02020603050405020304" pitchFamily="18" charset="0"/>
              </a:rPr>
              <a:t>technology</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impact of science and technology on education is studied by Educational </a:t>
            </a:r>
            <a:r>
              <a:rPr lang="en-US" sz="2000" dirty="0" smtClean="0">
                <a:latin typeface="Times New Roman" panose="02020603050405020304" pitchFamily="18" charset="0"/>
                <a:cs typeface="Times New Roman" panose="02020603050405020304" pitchFamily="18" charset="0"/>
              </a:rPr>
              <a:t>Technology</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Educational </a:t>
            </a:r>
            <a:r>
              <a:rPr lang="en-US" sz="2000" dirty="0">
                <a:latin typeface="Times New Roman" panose="02020603050405020304" pitchFamily="18" charset="0"/>
                <a:cs typeface="Times New Roman" panose="02020603050405020304" pitchFamily="18" charset="0"/>
              </a:rPr>
              <a:t>technology is a method that is always changing, progressing, and delivering </a:t>
            </a:r>
            <a:r>
              <a:rPr lang="en-US" sz="2000" dirty="0" smtClean="0">
                <a:latin typeface="Times New Roman" panose="02020603050405020304" pitchFamily="18" charset="0"/>
                <a:cs typeface="Times New Roman" panose="02020603050405020304" pitchFamily="18" charset="0"/>
              </a:rPr>
              <a:t>results</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Only informative technology, like automated </a:t>
            </a:r>
            <a:r>
              <a:rPr lang="en-US" sz="2000" dirty="0">
                <a:latin typeface="Times New Roman" panose="02020603050405020304" pitchFamily="18" charset="0"/>
                <a:cs typeface="Times New Roman" panose="02020603050405020304" pitchFamily="18" charset="0"/>
              </a:rPr>
              <a:t>learning, micro-teaching, </a:t>
            </a:r>
            <a:r>
              <a:rPr lang="en-US" sz="2000" dirty="0" smtClean="0">
                <a:latin typeface="Times New Roman" panose="02020603050405020304" pitchFamily="18" charset="0"/>
                <a:cs typeface="Times New Roman" panose="02020603050405020304" pitchFamily="18" charset="0"/>
              </a:rPr>
              <a:t>and replicated teaching allows </a:t>
            </a:r>
            <a:r>
              <a:rPr lang="en-US" sz="2000" dirty="0">
                <a:latin typeface="Times New Roman" panose="02020603050405020304" pitchFamily="18" charset="0"/>
                <a:cs typeface="Times New Roman" panose="02020603050405020304" pitchFamily="18" charset="0"/>
              </a:rPr>
              <a:t>for new </a:t>
            </a:r>
            <a:r>
              <a:rPr lang="en-US" sz="2000" dirty="0" smtClean="0">
                <a:latin typeface="Times New Roman" panose="02020603050405020304" pitchFamily="18" charset="0"/>
                <a:cs typeface="Times New Roman" panose="02020603050405020304" pitchFamily="18" charset="0"/>
              </a:rPr>
              <a:t>concepts</a:t>
            </a:r>
          </a:p>
          <a:p>
            <a:pPr marL="285750" indent="-285750">
              <a:lnSpc>
                <a:spcPct val="2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Schools are accepted as a system by Educational </a:t>
            </a:r>
            <a:r>
              <a:rPr lang="en-US" sz="2000" dirty="0" smtClean="0">
                <a:latin typeface="Times New Roman" panose="02020603050405020304" pitchFamily="18" charset="0"/>
                <a:cs typeface="Times New Roman" panose="02020603050405020304" pitchFamily="18" charset="0"/>
              </a:rPr>
              <a:t>Technology</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07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1028701" y="240270"/>
            <a:ext cx="10629900" cy="707886"/>
          </a:xfrm>
          <a:prstGeom prst="rect">
            <a:avLst/>
          </a:prstGeom>
          <a:noFill/>
        </p:spPr>
        <p:txBody>
          <a:bodyPr wrap="square" rtlCol="0" anchor="ctr">
            <a:spAutoFit/>
          </a:bodyPr>
          <a:lstStyle/>
          <a:p>
            <a:pPr algn="ctr"/>
            <a:r>
              <a:rPr lang="en-US" altLang="ko-KR" sz="4000" b="1" spc="600" dirty="0" smtClean="0">
                <a:solidFill>
                  <a:schemeClr val="bg1"/>
                </a:solidFill>
                <a:latin typeface="Times New Roman" panose="02020603050405020304" pitchFamily="18" charset="0"/>
                <a:cs typeface="Times New Roman" panose="02020603050405020304" pitchFamily="18" charset="0"/>
              </a:rPr>
              <a:t>Aims  </a:t>
            </a:r>
            <a:endParaRPr lang="ko-KR" altLang="en-US" sz="4000" b="1" spc="6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366260" y="948156"/>
            <a:ext cx="7292341" cy="56323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To determine </a:t>
            </a:r>
            <a:r>
              <a:rPr lang="en-US" sz="2400" dirty="0" smtClean="0">
                <a:solidFill>
                  <a:schemeClr val="bg1"/>
                </a:solidFill>
                <a:latin typeface="Times New Roman" panose="02020603050405020304" pitchFamily="18" charset="0"/>
                <a:cs typeface="Times New Roman" panose="02020603050405020304" pitchFamily="18" charset="0"/>
              </a:rPr>
              <a:t>learners</a:t>
            </a:r>
            <a:r>
              <a:rPr lang="en-US" sz="2400" dirty="0">
                <a:solidFill>
                  <a:schemeClr val="bg1"/>
                </a:solidFill>
                <a:latin typeface="Times New Roman" panose="02020603050405020304" pitchFamily="18" charset="0"/>
                <a:cs typeface="Times New Roman" panose="02020603050405020304" pitchFamily="18" charset="0"/>
              </a:rPr>
              <a:t>' educational requirements and </a:t>
            </a:r>
            <a:r>
              <a:rPr lang="en-US" sz="2400" dirty="0" smtClean="0">
                <a:solidFill>
                  <a:schemeClr val="bg1"/>
                </a:solidFill>
                <a:latin typeface="Times New Roman" panose="02020603050405020304" pitchFamily="18" charset="0"/>
                <a:cs typeface="Times New Roman" panose="02020603050405020304" pitchFamily="18" charset="0"/>
              </a:rPr>
              <a:t>goals</a:t>
            </a:r>
          </a:p>
          <a:p>
            <a:pPr marL="742950" lvl="1"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Determine </a:t>
            </a:r>
            <a:r>
              <a:rPr lang="en-US" sz="2400" dirty="0" smtClean="0">
                <a:solidFill>
                  <a:schemeClr val="bg1"/>
                </a:solidFill>
                <a:latin typeface="Times New Roman" panose="02020603050405020304" pitchFamily="18" charset="0"/>
                <a:cs typeface="Times New Roman" panose="02020603050405020304" pitchFamily="18" charset="0"/>
              </a:rPr>
              <a:t>educational </a:t>
            </a:r>
            <a:r>
              <a:rPr lang="en-US" sz="2400" dirty="0">
                <a:solidFill>
                  <a:schemeClr val="bg1"/>
                </a:solidFill>
                <a:latin typeface="Times New Roman" panose="02020603050405020304" pitchFamily="18" charset="0"/>
                <a:cs typeface="Times New Roman" panose="02020603050405020304" pitchFamily="18" charset="0"/>
              </a:rPr>
              <a:t>objectives, general techniques, and </a:t>
            </a:r>
            <a:r>
              <a:rPr lang="en-US" sz="2400" dirty="0" smtClean="0">
                <a:solidFill>
                  <a:schemeClr val="bg1"/>
                </a:solidFill>
                <a:latin typeface="Times New Roman" panose="02020603050405020304" pitchFamily="18" charset="0"/>
                <a:cs typeface="Times New Roman" panose="02020603050405020304" pitchFamily="18" charset="0"/>
              </a:rPr>
              <a:t>organization</a:t>
            </a:r>
          </a:p>
          <a:p>
            <a:pPr marL="2114550" lvl="4"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To </a:t>
            </a:r>
            <a:r>
              <a:rPr lang="en-US" sz="2400" dirty="0">
                <a:solidFill>
                  <a:schemeClr val="bg1"/>
                </a:solidFill>
                <a:latin typeface="Times New Roman" panose="02020603050405020304" pitchFamily="18" charset="0"/>
                <a:cs typeface="Times New Roman" panose="02020603050405020304" pitchFamily="18" charset="0"/>
              </a:rPr>
              <a:t>create a curriculum that incorporates </a:t>
            </a:r>
            <a:r>
              <a:rPr lang="en-US" sz="2400" dirty="0" smtClean="0">
                <a:solidFill>
                  <a:schemeClr val="bg1"/>
                </a:solidFill>
                <a:latin typeface="Times New Roman" panose="02020603050405020304" pitchFamily="18" charset="0"/>
                <a:cs typeface="Times New Roman" panose="02020603050405020304" pitchFamily="18" charset="0"/>
              </a:rPr>
              <a:t>art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smtClean="0">
                <a:solidFill>
                  <a:schemeClr val="bg1"/>
                </a:solidFill>
                <a:latin typeface="Times New Roman" panose="02020603050405020304" pitchFamily="18" charset="0"/>
                <a:cs typeface="Times New Roman" panose="02020603050405020304" pitchFamily="18" charset="0"/>
              </a:rPr>
              <a:t>science, and </a:t>
            </a:r>
            <a:r>
              <a:rPr lang="en-US" sz="2400" dirty="0">
                <a:solidFill>
                  <a:schemeClr val="bg1"/>
                </a:solidFill>
                <a:latin typeface="Times New Roman" panose="02020603050405020304" pitchFamily="18" charset="0"/>
                <a:cs typeface="Times New Roman" panose="02020603050405020304" pitchFamily="18" charset="0"/>
              </a:rPr>
              <a:t>human </a:t>
            </a:r>
            <a:r>
              <a:rPr lang="en-US" sz="2400" dirty="0" smtClean="0">
                <a:solidFill>
                  <a:schemeClr val="bg1"/>
                </a:solidFill>
                <a:latin typeface="Times New Roman" panose="02020603050405020304" pitchFamily="18" charset="0"/>
                <a:cs typeface="Times New Roman" panose="02020603050405020304" pitchFamily="18" charset="0"/>
              </a:rPr>
              <a:t>morals</a:t>
            </a:r>
          </a:p>
          <a:p>
            <a:pPr marL="1200150" lvl="2"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Identifying </a:t>
            </a:r>
            <a:r>
              <a:rPr lang="en-US" sz="2400" dirty="0">
                <a:solidFill>
                  <a:schemeClr val="bg1"/>
                </a:solidFill>
                <a:latin typeface="Times New Roman" panose="02020603050405020304" pitchFamily="18" charset="0"/>
                <a:cs typeface="Times New Roman" panose="02020603050405020304" pitchFamily="18" charset="0"/>
              </a:rPr>
              <a:t>human-material </a:t>
            </a:r>
            <a:r>
              <a:rPr lang="en-US" sz="2400" dirty="0" smtClean="0">
                <a:solidFill>
                  <a:schemeClr val="bg1"/>
                </a:solidFill>
                <a:latin typeface="Times New Roman" panose="02020603050405020304" pitchFamily="18" charset="0"/>
                <a:cs typeface="Times New Roman" panose="02020603050405020304" pitchFamily="18" charset="0"/>
              </a:rPr>
              <a:t>possessions </a:t>
            </a:r>
            <a:r>
              <a:rPr lang="en-US" sz="2400" dirty="0">
                <a:solidFill>
                  <a:schemeClr val="bg1"/>
                </a:solidFill>
                <a:latin typeface="Times New Roman" panose="02020603050405020304" pitchFamily="18" charset="0"/>
                <a:cs typeface="Times New Roman" panose="02020603050405020304" pitchFamily="18" charset="0"/>
              </a:rPr>
              <a:t>and techniques for attaining education's stated </a:t>
            </a:r>
            <a:r>
              <a:rPr lang="en-US" sz="2400" dirty="0" smtClean="0">
                <a:solidFill>
                  <a:schemeClr val="bg1"/>
                </a:solidFill>
                <a:latin typeface="Times New Roman" panose="02020603050405020304" pitchFamily="18" charset="0"/>
                <a:cs typeface="Times New Roman" panose="02020603050405020304" pitchFamily="18" charset="0"/>
              </a:rPr>
              <a:t>goals</a:t>
            </a:r>
          </a:p>
          <a:p>
            <a:pPr marL="1200150" lvl="2" indent="-285750">
              <a:lnSpc>
                <a:spcPct val="15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To </a:t>
            </a:r>
            <a:r>
              <a:rPr lang="en-US" sz="2400" dirty="0">
                <a:solidFill>
                  <a:schemeClr val="bg1"/>
                </a:solidFill>
                <a:latin typeface="Times New Roman" panose="02020603050405020304" pitchFamily="18" charset="0"/>
                <a:cs typeface="Times New Roman" panose="02020603050405020304" pitchFamily="18" charset="0"/>
              </a:rPr>
              <a:t>create specific models that will help to improve the teaching and learning </a:t>
            </a:r>
            <a:r>
              <a:rPr lang="en-US" sz="2400" dirty="0" smtClean="0">
                <a:solidFill>
                  <a:schemeClr val="bg1"/>
                </a:solidFill>
                <a:latin typeface="Times New Roman" panose="02020603050405020304" pitchFamily="18" charset="0"/>
                <a:cs typeface="Times New Roman" panose="02020603050405020304" pitchFamily="18" charset="0"/>
              </a:rPr>
              <a:t>process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38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AA5E64-02E2-4AA1-B902-9E988F77BC13}"/>
              </a:ext>
            </a:extLst>
          </p:cNvPr>
          <p:cNvGrpSpPr/>
          <p:nvPr/>
        </p:nvGrpSpPr>
        <p:grpSpPr>
          <a:xfrm>
            <a:off x="7710022" y="4914382"/>
            <a:ext cx="1183662" cy="1040677"/>
            <a:chOff x="3983887" y="4061275"/>
            <a:chExt cx="2122406" cy="1866023"/>
          </a:xfrm>
        </p:grpSpPr>
        <p:grpSp>
          <p:nvGrpSpPr>
            <p:cNvPr id="32" name="Group 31">
              <a:extLst>
                <a:ext uri="{FF2B5EF4-FFF2-40B4-BE49-F238E27FC236}">
                  <a16:creationId xmlns:a16="http://schemas.microsoft.com/office/drawing/2014/main" id="{E1DCE355-5649-42D3-BFF3-D0F1E088744C}"/>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5" name="Freeform 15">
                <a:extLst>
                  <a:ext uri="{FF2B5EF4-FFF2-40B4-BE49-F238E27FC236}">
                    <a16:creationId xmlns:a16="http://schemas.microsoft.com/office/drawing/2014/main" id="{1BEDB18F-DDF7-4B9A-8445-979C9B5F9A12}"/>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6" name="Rectangle 22">
                <a:extLst>
                  <a:ext uri="{FF2B5EF4-FFF2-40B4-BE49-F238E27FC236}">
                    <a16:creationId xmlns:a16="http://schemas.microsoft.com/office/drawing/2014/main" id="{E8AF515F-0B06-4EB6-A018-9552EC766A8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3" name="Group 32">
              <a:extLst>
                <a:ext uri="{FF2B5EF4-FFF2-40B4-BE49-F238E27FC236}">
                  <a16:creationId xmlns:a16="http://schemas.microsoft.com/office/drawing/2014/main" id="{96BB20D4-E943-4DC8-93A3-2A63630AD0E8}"/>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3" name="Freeform 18">
                <a:extLst>
                  <a:ext uri="{FF2B5EF4-FFF2-40B4-BE49-F238E27FC236}">
                    <a16:creationId xmlns:a16="http://schemas.microsoft.com/office/drawing/2014/main" id="{0729A277-C157-4CDE-AB35-79AEA895D62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4" name="Freeform 19">
                <a:extLst>
                  <a:ext uri="{FF2B5EF4-FFF2-40B4-BE49-F238E27FC236}">
                    <a16:creationId xmlns:a16="http://schemas.microsoft.com/office/drawing/2014/main" id="{4570ECAC-6998-440B-A0AF-3B4FD2D2663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4" name="Group 33">
              <a:extLst>
                <a:ext uri="{FF2B5EF4-FFF2-40B4-BE49-F238E27FC236}">
                  <a16:creationId xmlns:a16="http://schemas.microsoft.com/office/drawing/2014/main" id="{BA4673FE-67FB-44C3-B947-EAFC5A074079}"/>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1" name="Freeform 21">
                <a:extLst>
                  <a:ext uri="{FF2B5EF4-FFF2-40B4-BE49-F238E27FC236}">
                    <a16:creationId xmlns:a16="http://schemas.microsoft.com/office/drawing/2014/main" id="{C89734AB-754E-487F-8F26-66531529906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2" name="Rectangle 22">
                <a:extLst>
                  <a:ext uri="{FF2B5EF4-FFF2-40B4-BE49-F238E27FC236}">
                    <a16:creationId xmlns:a16="http://schemas.microsoft.com/office/drawing/2014/main" id="{DE4C46FB-6130-4BA1-A012-21EA2F77E17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5" name="Group 34">
              <a:extLst>
                <a:ext uri="{FF2B5EF4-FFF2-40B4-BE49-F238E27FC236}">
                  <a16:creationId xmlns:a16="http://schemas.microsoft.com/office/drawing/2014/main" id="{6C55CF94-609E-46D9-8671-FB61DC312F48}"/>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9" name="Freeform 24">
                <a:extLst>
                  <a:ext uri="{FF2B5EF4-FFF2-40B4-BE49-F238E27FC236}">
                    <a16:creationId xmlns:a16="http://schemas.microsoft.com/office/drawing/2014/main" id="{22E8AFE3-AFB3-4B3D-A743-59B1C4875B2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0" name="Rectangle 22">
                <a:extLst>
                  <a:ext uri="{FF2B5EF4-FFF2-40B4-BE49-F238E27FC236}">
                    <a16:creationId xmlns:a16="http://schemas.microsoft.com/office/drawing/2014/main" id="{5B0811FE-4805-4A5A-AD04-4503AB50EB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6" name="Group 35">
              <a:extLst>
                <a:ext uri="{FF2B5EF4-FFF2-40B4-BE49-F238E27FC236}">
                  <a16:creationId xmlns:a16="http://schemas.microsoft.com/office/drawing/2014/main" id="{734E0143-7A24-458C-8DE3-31D4E06A5A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7" name="Freeform 27">
                <a:extLst>
                  <a:ext uri="{FF2B5EF4-FFF2-40B4-BE49-F238E27FC236}">
                    <a16:creationId xmlns:a16="http://schemas.microsoft.com/office/drawing/2014/main" id="{738508CA-62D3-4692-A200-946D4D7BC72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8" name="Freeform 28">
                <a:extLst>
                  <a:ext uri="{FF2B5EF4-FFF2-40B4-BE49-F238E27FC236}">
                    <a16:creationId xmlns:a16="http://schemas.microsoft.com/office/drawing/2014/main" id="{04ABB0DD-5650-4FF8-A533-5B6E9B9070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73" name="Trapezoid 24">
            <a:extLst>
              <a:ext uri="{FF2B5EF4-FFF2-40B4-BE49-F238E27FC236}">
                <a16:creationId xmlns:a16="http://schemas.microsoft.com/office/drawing/2014/main" id="{4D1F2B70-3483-43EB-A5B9-48B6586978F0}"/>
              </a:ext>
            </a:extLst>
          </p:cNvPr>
          <p:cNvSpPr>
            <a:spLocks noChangeAspect="1"/>
          </p:cNvSpPr>
          <p:nvPr/>
        </p:nvSpPr>
        <p:spPr>
          <a:xfrm rot="8369018">
            <a:off x="4215200" y="4240285"/>
            <a:ext cx="410470" cy="41438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4" name="Oval 21">
            <a:extLst>
              <a:ext uri="{FF2B5EF4-FFF2-40B4-BE49-F238E27FC236}">
                <a16:creationId xmlns:a16="http://schemas.microsoft.com/office/drawing/2014/main" id="{7A53E0E9-E754-4A2A-8AC6-60E1EBD722C2}"/>
              </a:ext>
            </a:extLst>
          </p:cNvPr>
          <p:cNvSpPr>
            <a:spLocks noChangeAspect="1"/>
          </p:cNvSpPr>
          <p:nvPr/>
        </p:nvSpPr>
        <p:spPr>
          <a:xfrm>
            <a:off x="1295642" y="1814432"/>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5" name="Freeform: Shape 74">
            <a:extLst>
              <a:ext uri="{FF2B5EF4-FFF2-40B4-BE49-F238E27FC236}">
                <a16:creationId xmlns:a16="http://schemas.microsoft.com/office/drawing/2014/main" id="{2B102FE8-BA0E-4EB0-A64D-84549CB4AF46}"/>
              </a:ext>
            </a:extLst>
          </p:cNvPr>
          <p:cNvSpPr/>
          <p:nvPr/>
        </p:nvSpPr>
        <p:spPr>
          <a:xfrm rot="5400000">
            <a:off x="7642674" y="4398956"/>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6" name="Frame 1">
            <a:extLst>
              <a:ext uri="{FF2B5EF4-FFF2-40B4-BE49-F238E27FC236}">
                <a16:creationId xmlns:a16="http://schemas.microsoft.com/office/drawing/2014/main" id="{2873BB4A-2BC0-4838-933B-88BDAD00D332}"/>
              </a:ext>
            </a:extLst>
          </p:cNvPr>
          <p:cNvSpPr/>
          <p:nvPr/>
        </p:nvSpPr>
        <p:spPr>
          <a:xfrm>
            <a:off x="6672946" y="3310564"/>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sp>
        <p:nvSpPr>
          <p:cNvPr id="94" name="Text Placeholder 93">
            <a:extLst>
              <a:ext uri="{FF2B5EF4-FFF2-40B4-BE49-F238E27FC236}">
                <a16:creationId xmlns:a16="http://schemas.microsoft.com/office/drawing/2014/main" id="{42B914B6-8267-471E-9E56-DD7F4CC1F296}"/>
              </a:ext>
            </a:extLst>
          </p:cNvPr>
          <p:cNvSpPr>
            <a:spLocks noGrp="1"/>
          </p:cNvSpPr>
          <p:nvPr>
            <p:ph type="body" sz="quarter" idx="10"/>
          </p:nvPr>
        </p:nvSpPr>
        <p:spPr/>
        <p:txBody>
          <a:bodyPr/>
          <a:lstStyle/>
          <a:p>
            <a:r>
              <a:rPr lang="en-US" sz="4800" b="1" dirty="0" smtClean="0">
                <a:latin typeface="Times New Roman" panose="02020603050405020304" pitchFamily="18" charset="0"/>
                <a:cs typeface="Times New Roman" panose="02020603050405020304" pitchFamily="18" charset="0"/>
              </a:rPr>
              <a:t>Advantages of Educational Technology</a:t>
            </a:r>
            <a:endParaRPr lang="en-US" sz="4800" b="1" dirty="0">
              <a:latin typeface="Times New Roman" panose="02020603050405020304" pitchFamily="18" charset="0"/>
              <a:cs typeface="Times New Roman" panose="02020603050405020304" pitchFamily="18" charset="0"/>
            </a:endParaRPr>
          </a:p>
        </p:txBody>
      </p:sp>
      <p:grpSp>
        <p:nvGrpSpPr>
          <p:cNvPr id="92" name="Graphic 3">
            <a:extLst>
              <a:ext uri="{FF2B5EF4-FFF2-40B4-BE49-F238E27FC236}">
                <a16:creationId xmlns:a16="http://schemas.microsoft.com/office/drawing/2014/main" id="{178D6B85-C916-4CA7-B4A3-B6528BEBD1E3}"/>
              </a:ext>
            </a:extLst>
          </p:cNvPr>
          <p:cNvGrpSpPr/>
          <p:nvPr/>
        </p:nvGrpSpPr>
        <p:grpSpPr>
          <a:xfrm rot="294171">
            <a:off x="8352717" y="5112372"/>
            <a:ext cx="3319894" cy="1207409"/>
            <a:chOff x="0" y="1211951"/>
            <a:chExt cx="12192000" cy="4434097"/>
          </a:xfrm>
        </p:grpSpPr>
        <p:sp>
          <p:nvSpPr>
            <p:cNvPr id="93" name="Freeform: Shape 92">
              <a:extLst>
                <a:ext uri="{FF2B5EF4-FFF2-40B4-BE49-F238E27FC236}">
                  <a16:creationId xmlns:a16="http://schemas.microsoft.com/office/drawing/2014/main" id="{55576BDC-37CD-4B71-9695-794ADA5BC520}"/>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07323300-603A-4FD9-A576-8486FE8C532B}"/>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AEC57D-0A48-4033-996F-1270FD50CFFA}"/>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D792BF-842B-4507-A63A-79FE9C95ABB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B97A44D-873A-4497-BA0F-F5C06A19A9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7CC6A37-9EBD-4049-B3DF-E5147DFA4BE4}"/>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674A1B26-E37E-4694-AB5E-441DECF625FC}"/>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0505D092-209C-4DA3-9979-DC5576F5D12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A1E32-00B2-4B20-934A-273F4EFCB731}"/>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09A4037C-AF9A-4191-846E-AF05B36E2A31}"/>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9B1DEA87-5A5F-4FFA-8934-9C26E8902D12}"/>
              </a:ext>
            </a:extLst>
          </p:cNvPr>
          <p:cNvGrpSpPr/>
          <p:nvPr/>
        </p:nvGrpSpPr>
        <p:grpSpPr>
          <a:xfrm flipH="1">
            <a:off x="8866816" y="4525959"/>
            <a:ext cx="1183662" cy="1040677"/>
            <a:chOff x="3983887" y="4061275"/>
            <a:chExt cx="2122406" cy="1866023"/>
          </a:xfrm>
        </p:grpSpPr>
        <p:grpSp>
          <p:nvGrpSpPr>
            <p:cNvPr id="48" name="Group 47">
              <a:extLst>
                <a:ext uri="{FF2B5EF4-FFF2-40B4-BE49-F238E27FC236}">
                  <a16:creationId xmlns:a16="http://schemas.microsoft.com/office/drawing/2014/main" id="{7782A974-77A5-4765-BF6E-FFE22E7B5C6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1" name="Freeform 15">
                <a:extLst>
                  <a:ext uri="{FF2B5EF4-FFF2-40B4-BE49-F238E27FC236}">
                    <a16:creationId xmlns:a16="http://schemas.microsoft.com/office/drawing/2014/main" id="{9E81A0D9-3256-4ECD-BCB8-63635DE1C27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2" name="Rectangle 22">
                <a:extLst>
                  <a:ext uri="{FF2B5EF4-FFF2-40B4-BE49-F238E27FC236}">
                    <a16:creationId xmlns:a16="http://schemas.microsoft.com/office/drawing/2014/main" id="{169C667E-41BB-4D4C-B430-4DB878F4F2E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9" name="Group 48">
              <a:extLst>
                <a:ext uri="{FF2B5EF4-FFF2-40B4-BE49-F238E27FC236}">
                  <a16:creationId xmlns:a16="http://schemas.microsoft.com/office/drawing/2014/main" id="{E281F405-2EE9-40BC-95BD-D8D982D4C43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9" name="Freeform 18">
                <a:extLst>
                  <a:ext uri="{FF2B5EF4-FFF2-40B4-BE49-F238E27FC236}">
                    <a16:creationId xmlns:a16="http://schemas.microsoft.com/office/drawing/2014/main" id="{E730ABE9-6B4A-4770-9A61-36F22B8B0D6E}"/>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0" name="Freeform 19">
                <a:extLst>
                  <a:ext uri="{FF2B5EF4-FFF2-40B4-BE49-F238E27FC236}">
                    <a16:creationId xmlns:a16="http://schemas.microsoft.com/office/drawing/2014/main" id="{A332EC7E-8242-416D-8522-3C9AD4C2D4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0" name="Group 49">
              <a:extLst>
                <a:ext uri="{FF2B5EF4-FFF2-40B4-BE49-F238E27FC236}">
                  <a16:creationId xmlns:a16="http://schemas.microsoft.com/office/drawing/2014/main" id="{2B752409-3C27-4488-AD82-C7ED806590F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57" name="Freeform 21">
                <a:extLst>
                  <a:ext uri="{FF2B5EF4-FFF2-40B4-BE49-F238E27FC236}">
                    <a16:creationId xmlns:a16="http://schemas.microsoft.com/office/drawing/2014/main" id="{6BC3A07B-F63D-47E8-8101-204CBC6D9DD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ectangle 22">
                <a:extLst>
                  <a:ext uri="{FF2B5EF4-FFF2-40B4-BE49-F238E27FC236}">
                    <a16:creationId xmlns:a16="http://schemas.microsoft.com/office/drawing/2014/main" id="{53FC7B13-8F9F-43F2-814D-9ADB346D520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1" name="Group 50">
              <a:extLst>
                <a:ext uri="{FF2B5EF4-FFF2-40B4-BE49-F238E27FC236}">
                  <a16:creationId xmlns:a16="http://schemas.microsoft.com/office/drawing/2014/main" id="{31279CA7-84B3-40DB-A053-5C1E531FA5B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55" name="Freeform 24">
                <a:extLst>
                  <a:ext uri="{FF2B5EF4-FFF2-40B4-BE49-F238E27FC236}">
                    <a16:creationId xmlns:a16="http://schemas.microsoft.com/office/drawing/2014/main" id="{9DB16EC4-24F4-4589-A48C-48A293E9976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ectangle 22">
                <a:extLst>
                  <a:ext uri="{FF2B5EF4-FFF2-40B4-BE49-F238E27FC236}">
                    <a16:creationId xmlns:a16="http://schemas.microsoft.com/office/drawing/2014/main" id="{42C56BDA-E2FE-4836-BFCA-6CADB1BF969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2" name="Group 51">
              <a:extLst>
                <a:ext uri="{FF2B5EF4-FFF2-40B4-BE49-F238E27FC236}">
                  <a16:creationId xmlns:a16="http://schemas.microsoft.com/office/drawing/2014/main" id="{A806BAE6-2B82-4A65-A0B3-98FC9E9941D8}"/>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3" name="Freeform 27">
                <a:extLst>
                  <a:ext uri="{FF2B5EF4-FFF2-40B4-BE49-F238E27FC236}">
                    <a16:creationId xmlns:a16="http://schemas.microsoft.com/office/drawing/2014/main" id="{EEBF2CB3-984E-427D-B525-F685ED29344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4" name="Freeform 28">
                <a:extLst>
                  <a:ext uri="{FF2B5EF4-FFF2-40B4-BE49-F238E27FC236}">
                    <a16:creationId xmlns:a16="http://schemas.microsoft.com/office/drawing/2014/main" id="{2BAA341A-C14F-416E-9AC9-8B9F736261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 name="TextBox 1"/>
          <p:cNvSpPr txBox="1"/>
          <p:nvPr/>
        </p:nvSpPr>
        <p:spPr>
          <a:xfrm>
            <a:off x="1084623" y="1138978"/>
            <a:ext cx="6662401" cy="5262979"/>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Individualize Instructions</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Enhancement in teaching quality</a:t>
            </a:r>
          </a:p>
          <a:p>
            <a:pPr marL="285750" indent="-285750">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Promotes the creation of new teaching </a:t>
            </a:r>
            <a:r>
              <a:rPr lang="en-US" sz="2400" dirty="0" smtClean="0">
                <a:latin typeface="Times New Roman" panose="02020603050405020304" pitchFamily="18" charset="0"/>
                <a:cs typeface="Times New Roman" panose="02020603050405020304" pitchFamily="18" charset="0"/>
              </a:rPr>
              <a:t>techniques</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Assists in meeting the problem of mass learning</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Levels educational opportunities</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Provide continuing learning</a:t>
            </a:r>
          </a:p>
          <a:p>
            <a:pPr marL="285750" indent="-285750">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Prepares scholars for future challenges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22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1200" y="381000"/>
            <a:ext cx="7553414" cy="707886"/>
          </a:xfrm>
          <a:prstGeom prst="rect">
            <a:avLst/>
          </a:prstGeom>
          <a:noFill/>
        </p:spPr>
        <p:txBody>
          <a:bodyPr wrap="none" rtlCol="0">
            <a:spAutoFit/>
          </a:bodyPr>
          <a:lstStyle/>
          <a:p>
            <a:r>
              <a:rPr lang="en-US" sz="4000" b="1" dirty="0" smtClean="0">
                <a:solidFill>
                  <a:schemeClr val="accent3"/>
                </a:solidFill>
                <a:latin typeface="Times New Roman" panose="02020603050405020304" pitchFamily="18" charset="0"/>
                <a:cs typeface="Times New Roman" panose="02020603050405020304" pitchFamily="18" charset="0"/>
              </a:rPr>
              <a:t>Forms</a:t>
            </a:r>
            <a:r>
              <a:rPr lang="en-US" sz="4000" b="1" dirty="0" smtClean="0">
                <a:solidFill>
                  <a:schemeClr val="bg1"/>
                </a:solidFill>
                <a:latin typeface="Times New Roman" panose="02020603050405020304" pitchFamily="18" charset="0"/>
                <a:cs typeface="Times New Roman" panose="02020603050405020304" pitchFamily="18" charset="0"/>
              </a:rPr>
              <a:t> of Educational Technology</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63340" y="1088886"/>
            <a:ext cx="7167668" cy="5016758"/>
          </a:xfrm>
          <a:prstGeom prst="rect">
            <a:avLst/>
          </a:prstGeom>
          <a:noFill/>
        </p:spPr>
        <p:txBody>
          <a:bodyPr wrap="none" rtlCol="0">
            <a:spAutoFit/>
          </a:bodyPr>
          <a:lstStyle/>
          <a:p>
            <a:pPr marL="285750" indent="-285750">
              <a:lnSpc>
                <a:spcPct val="20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Teaching technology</a:t>
            </a:r>
          </a:p>
          <a:p>
            <a:pPr marL="285750" indent="-285750">
              <a:lnSpc>
                <a:spcPct val="20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Instructional technology</a:t>
            </a:r>
          </a:p>
          <a:p>
            <a:pPr marL="285750" indent="-285750">
              <a:lnSpc>
                <a:spcPct val="20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Behavioral  technology</a:t>
            </a:r>
          </a:p>
          <a:p>
            <a:pPr marL="285750" indent="-285750">
              <a:lnSpc>
                <a:spcPct val="200000"/>
              </a:lnSpc>
              <a:buFont typeface="Arial" panose="020B0604020202020204" pitchFamily="34" charset="0"/>
              <a:buChar char="•"/>
            </a:pPr>
            <a:r>
              <a:rPr lang="en-US" sz="4000" dirty="0" smtClean="0">
                <a:solidFill>
                  <a:schemeClr val="bg1"/>
                </a:solidFill>
                <a:latin typeface="Times New Roman" panose="02020603050405020304" pitchFamily="18" charset="0"/>
                <a:cs typeface="Times New Roman" panose="02020603050405020304" pitchFamily="18" charset="0"/>
              </a:rPr>
              <a:t> Instructional design technology</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16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278726"/>
            <a:ext cx="11573197" cy="724247"/>
          </a:xfrm>
        </p:spPr>
        <p:txBody>
          <a:bodyPr/>
          <a:lstStyle/>
          <a:p>
            <a:r>
              <a:rPr lang="en-US" sz="4800" b="1" dirty="0" smtClean="0">
                <a:latin typeface="Times New Roman" panose="02020603050405020304" pitchFamily="18" charset="0"/>
                <a:cs typeface="Times New Roman" panose="02020603050405020304" pitchFamily="18" charset="0"/>
              </a:rPr>
              <a:t>Digital Citizenship</a:t>
            </a:r>
            <a:endParaRPr lang="en-US" sz="48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55D59553-A039-471C-AE26-F96ADECAB6CF}"/>
              </a:ext>
            </a:extLst>
          </p:cNvPr>
          <p:cNvGrpSpPr/>
          <p:nvPr/>
        </p:nvGrpSpPr>
        <p:grpSpPr>
          <a:xfrm>
            <a:off x="323529" y="2415001"/>
            <a:ext cx="3954836" cy="3110599"/>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52"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3"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4"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5"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6"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57"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5" name="TextBox 4"/>
          <p:cNvSpPr txBox="1"/>
          <p:nvPr/>
        </p:nvSpPr>
        <p:spPr>
          <a:xfrm>
            <a:off x="4324893" y="1174562"/>
            <a:ext cx="7003693"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Someone using the internet regularly and effectively.</a:t>
            </a: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These individuals leave a trail known as digital footprint after browsing</a:t>
            </a: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trails and traces they leave online is what is referred to as digital footprints</a:t>
            </a:r>
          </a:p>
          <a:p>
            <a:pPr marL="285750" indent="-285750">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good digital citizen distinguishes the right from the wrong (</a:t>
            </a:r>
            <a:r>
              <a:rPr lang="en-US" sz="2400" dirty="0">
                <a:latin typeface="Times New Roman" panose="02020603050405020304" pitchFamily="18" charset="0"/>
                <a:cs typeface="Times New Roman" panose="02020603050405020304" pitchFamily="18" charset="0"/>
              </a:rPr>
              <a:t>Pittsburgh Public </a:t>
            </a:r>
            <a:r>
              <a:rPr lang="en-US" sz="2400" dirty="0" smtClean="0">
                <a:latin typeface="Times New Roman" panose="02020603050405020304" pitchFamily="18" charset="0"/>
                <a:cs typeface="Times New Roman" panose="02020603050405020304" pitchFamily="18" charset="0"/>
              </a:rPr>
              <a:t>Schools, </a:t>
            </a:r>
            <a:r>
              <a:rPr lang="en-US" sz="2400" dirty="0" err="1"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it comes to technology, he or she is intelligent and makes smart </a:t>
            </a:r>
            <a:r>
              <a:rPr lang="en-US" sz="2400" dirty="0" smtClean="0">
                <a:latin typeface="Times New Roman" panose="02020603050405020304" pitchFamily="18" charset="0"/>
                <a:cs typeface="Times New Roman" panose="02020603050405020304" pitchFamily="18" charset="0"/>
              </a:rPr>
              <a:t>decisions</a:t>
            </a:r>
          </a:p>
        </p:txBody>
      </p:sp>
    </p:spTree>
    <p:extLst>
      <p:ext uri="{BB962C8B-B14F-4D97-AF65-F5344CB8AC3E}">
        <p14:creationId xmlns:p14="http://schemas.microsoft.com/office/powerpoint/2010/main" val="342313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6E42595B-C14E-46BD-8174-75B119EE9B8C}"/>
              </a:ext>
            </a:extLst>
          </p:cNvPr>
          <p:cNvSpPr txBox="1">
            <a:spLocks/>
          </p:cNvSpPr>
          <p:nvPr/>
        </p:nvSpPr>
        <p:spPr>
          <a:xfrm>
            <a:off x="330686" y="190809"/>
            <a:ext cx="11487933" cy="86075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000" b="1" dirty="0" smtClean="0">
                <a:solidFill>
                  <a:schemeClr val="accent3"/>
                </a:solidFill>
                <a:latin typeface="Times New Roman" panose="02020603050405020304" pitchFamily="18" charset="0"/>
                <a:cs typeface="Times New Roman" panose="02020603050405020304" pitchFamily="18" charset="0"/>
              </a:rPr>
              <a:t>Characteristics </a:t>
            </a:r>
            <a:r>
              <a:rPr lang="en-US" altLang="ko-KR" sz="4000" b="1" dirty="0" smtClean="0">
                <a:solidFill>
                  <a:schemeClr val="bg1"/>
                </a:solidFill>
                <a:latin typeface="Times New Roman" panose="02020603050405020304" pitchFamily="18" charset="0"/>
                <a:cs typeface="Times New Roman" panose="02020603050405020304" pitchFamily="18" charset="0"/>
              </a:rPr>
              <a:t>of a Good Digital</a:t>
            </a:r>
            <a:r>
              <a:rPr lang="en-US" altLang="ko-KR" sz="4000" b="1" dirty="0" smtClean="0">
                <a:solidFill>
                  <a:schemeClr val="accent3"/>
                </a:solidFill>
                <a:latin typeface="Times New Roman" panose="02020603050405020304" pitchFamily="18" charset="0"/>
                <a:cs typeface="Times New Roman" panose="02020603050405020304" pitchFamily="18" charset="0"/>
              </a:rPr>
              <a:t> </a:t>
            </a:r>
            <a:r>
              <a:rPr lang="en-US" altLang="ko-KR" sz="4000" b="1" dirty="0" smtClean="0">
                <a:solidFill>
                  <a:schemeClr val="bg1"/>
                </a:solidFill>
                <a:latin typeface="Times New Roman" panose="02020603050405020304" pitchFamily="18" charset="0"/>
                <a:cs typeface="Times New Roman" panose="02020603050405020304" pitchFamily="18" charset="0"/>
              </a:rPr>
              <a:t>Citizen</a:t>
            </a:r>
            <a:endParaRPr lang="en-US" altLang="ko-KR" sz="40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33121" y="1155700"/>
            <a:ext cx="10838906" cy="526297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Being self-assured and adept when it comes to utilizing communications and information </a:t>
            </a:r>
            <a:r>
              <a:rPr lang="en-US" sz="2400" dirty="0" smtClean="0">
                <a:solidFill>
                  <a:schemeClr val="bg1"/>
                </a:solidFill>
                <a:latin typeface="Times New Roman" panose="02020603050405020304" pitchFamily="18" charset="0"/>
                <a:cs typeface="Times New Roman" panose="02020603050405020304" pitchFamily="18" charset="0"/>
              </a:rPr>
              <a:t>technology (</a:t>
            </a:r>
            <a:r>
              <a:rPr lang="en-US" sz="2400" dirty="0">
                <a:solidFill>
                  <a:schemeClr val="bg1"/>
                </a:solidFill>
                <a:latin typeface="Times New Roman" panose="02020603050405020304" pitchFamily="18" charset="0"/>
                <a:cs typeface="Times New Roman" panose="02020603050405020304" pitchFamily="18" charset="0"/>
              </a:rPr>
              <a:t>Office of Educational </a:t>
            </a:r>
            <a:r>
              <a:rPr lang="en-US" sz="2400" dirty="0" smtClean="0">
                <a:solidFill>
                  <a:schemeClr val="bg1"/>
                </a:solidFill>
                <a:latin typeface="Times New Roman" panose="02020603050405020304" pitchFamily="18" charset="0"/>
                <a:cs typeface="Times New Roman" panose="02020603050405020304" pitchFamily="18" charset="0"/>
              </a:rPr>
              <a:t>Technology, </a:t>
            </a:r>
            <a:r>
              <a:rPr lang="en-US" sz="2400" dirty="0" err="1" smtClean="0">
                <a:solidFill>
                  <a:schemeClr val="bg1"/>
                </a:solidFill>
                <a:latin typeface="Times New Roman" panose="02020603050405020304" pitchFamily="18" charset="0"/>
                <a:cs typeface="Times New Roman" panose="02020603050405020304" pitchFamily="18" charset="0"/>
              </a:rPr>
              <a:t>n.d.</a:t>
            </a:r>
            <a:r>
              <a:rPr lang="en-US" sz="2400" dirty="0" smtClean="0">
                <a:solidFill>
                  <a:schemeClr val="bg1"/>
                </a:solidFill>
                <a:latin typeface="Times New Roman" panose="02020603050405020304" pitchFamily="18" charset="0"/>
                <a:cs typeface="Times New Roman" panose="02020603050405020304" pitchFamily="18" charset="0"/>
              </a:rPr>
              <a:t>)</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Participating </a:t>
            </a:r>
            <a:r>
              <a:rPr lang="en-US" sz="2400" dirty="0">
                <a:solidFill>
                  <a:schemeClr val="bg1"/>
                </a:solidFill>
                <a:latin typeface="Times New Roman" panose="02020603050405020304" pitchFamily="18" charset="0"/>
                <a:cs typeface="Times New Roman" panose="02020603050405020304" pitchFamily="18" charset="0"/>
              </a:rPr>
              <a:t>in educational, cultural, and commercial factors using </a:t>
            </a:r>
            <a:r>
              <a:rPr lang="en-US" sz="2400" dirty="0" smtClean="0">
                <a:solidFill>
                  <a:schemeClr val="bg1"/>
                </a:solidFill>
                <a:latin typeface="Times New Roman" panose="02020603050405020304" pitchFamily="18" charset="0"/>
                <a:cs typeface="Times New Roman" panose="02020603050405020304" pitchFamily="18" charset="0"/>
              </a:rPr>
              <a:t>technology</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Critical </a:t>
            </a:r>
            <a:r>
              <a:rPr lang="en-US" sz="2400" dirty="0">
                <a:solidFill>
                  <a:schemeClr val="bg1"/>
                </a:solidFill>
                <a:latin typeface="Times New Roman" panose="02020603050405020304" pitchFamily="18" charset="0"/>
                <a:cs typeface="Times New Roman" panose="02020603050405020304" pitchFamily="18" charset="0"/>
              </a:rPr>
              <a:t>reasoning skills development and application in </a:t>
            </a:r>
            <a:r>
              <a:rPr lang="en-US" sz="2400" dirty="0" smtClean="0">
                <a:solidFill>
                  <a:schemeClr val="bg1"/>
                </a:solidFill>
                <a:latin typeface="Times New Roman" panose="02020603050405020304" pitchFamily="18" charset="0"/>
                <a:cs typeface="Times New Roman" panose="02020603050405020304" pitchFamily="18" charset="0"/>
              </a:rPr>
              <a:t>cyberspace</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Using </a:t>
            </a:r>
            <a:r>
              <a:rPr lang="en-US" sz="2400" dirty="0">
                <a:solidFill>
                  <a:schemeClr val="bg1"/>
                </a:solidFill>
                <a:latin typeface="Times New Roman" panose="02020603050405020304" pitchFamily="18" charset="0"/>
                <a:cs typeface="Times New Roman" panose="02020603050405020304" pitchFamily="18" charset="0"/>
              </a:rPr>
              <a:t>technology to have pleasant, meaningful interactions with </a:t>
            </a:r>
            <a:r>
              <a:rPr lang="en-US" sz="2400" dirty="0" smtClean="0">
                <a:solidFill>
                  <a:schemeClr val="bg1"/>
                </a:solidFill>
                <a:latin typeface="Times New Roman" panose="02020603050405020304" pitchFamily="18" charset="0"/>
                <a:cs typeface="Times New Roman" panose="02020603050405020304" pitchFamily="18" charset="0"/>
              </a:rPr>
              <a:t>people</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In </a:t>
            </a:r>
            <a:r>
              <a:rPr lang="en-US" sz="2400" dirty="0">
                <a:solidFill>
                  <a:schemeClr val="bg1"/>
                </a:solidFill>
                <a:latin typeface="Times New Roman" panose="02020603050405020304" pitchFamily="18" charset="0"/>
                <a:cs typeface="Times New Roman" panose="02020603050405020304" pitchFamily="18" charset="0"/>
              </a:rPr>
              <a:t>a digital age, the ideals of privacy and freedom of expression must be </a:t>
            </a:r>
            <a:r>
              <a:rPr lang="en-US" sz="2400" dirty="0" smtClean="0">
                <a:solidFill>
                  <a:schemeClr val="bg1"/>
                </a:solidFill>
                <a:latin typeface="Times New Roman" panose="02020603050405020304" pitchFamily="18" charset="0"/>
                <a:cs typeface="Times New Roman" panose="02020603050405020304" pitchFamily="18" charset="0"/>
              </a:rPr>
              <a:t>respected</a:t>
            </a:r>
          </a:p>
          <a:p>
            <a:pPr marL="285750" indent="-285750">
              <a:lnSpc>
                <a:spcPct val="200000"/>
              </a:lnSpc>
              <a:buFont typeface="Arial" panose="020B0604020202020204" pitchFamily="34" charset="0"/>
              <a:buChar char="•"/>
            </a:pPr>
            <a:r>
              <a:rPr lang="en-US" sz="2400" dirty="0" smtClean="0">
                <a:solidFill>
                  <a:schemeClr val="bg1"/>
                </a:solidFill>
                <a:latin typeface="Times New Roman" panose="02020603050405020304" pitchFamily="18" charset="0"/>
                <a:cs typeface="Times New Roman" panose="02020603050405020304" pitchFamily="18" charset="0"/>
              </a:rPr>
              <a:t>Contributing </a:t>
            </a:r>
            <a:r>
              <a:rPr lang="en-US" sz="2400" dirty="0">
                <a:solidFill>
                  <a:schemeClr val="bg1"/>
                </a:solidFill>
                <a:latin typeface="Times New Roman" panose="02020603050405020304" pitchFamily="18" charset="0"/>
                <a:cs typeface="Times New Roman" panose="02020603050405020304" pitchFamily="18" charset="0"/>
              </a:rPr>
              <a:t>to the principles of digital citizenship and actively encouraging them</a:t>
            </a:r>
          </a:p>
        </p:txBody>
      </p:sp>
    </p:spTree>
    <p:extLst>
      <p:ext uri="{BB962C8B-B14F-4D97-AF65-F5344CB8AC3E}">
        <p14:creationId xmlns:p14="http://schemas.microsoft.com/office/powerpoint/2010/main" val="1404339508"/>
      </p:ext>
    </p:extLst>
  </p:cSld>
  <p:clrMapOvr>
    <a:masterClrMapping/>
  </p:clrMapOvr>
</p:sld>
</file>

<file path=ppt/theme/theme1.xml><?xml version="1.0" encoding="utf-8"?>
<a:theme xmlns:a="http://schemas.openxmlformats.org/drawingml/2006/main" name="Cover and End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BURGERS">
      <a:dk1>
        <a:sysClr val="windowText" lastClr="000000"/>
      </a:dk1>
      <a:lt1>
        <a:sysClr val="window" lastClr="FFFFFF"/>
      </a:lt1>
      <a:dk2>
        <a:srgbClr val="44546A"/>
      </a:dk2>
      <a:lt2>
        <a:srgbClr val="E7E6E6"/>
      </a:lt2>
      <a:accent1>
        <a:srgbClr val="F8BA16"/>
      </a:accent1>
      <a:accent2>
        <a:srgbClr val="454545"/>
      </a:accent2>
      <a:accent3>
        <a:srgbClr val="F8BA16"/>
      </a:accent3>
      <a:accent4>
        <a:srgbClr val="454545"/>
      </a:accent4>
      <a:accent5>
        <a:srgbClr val="F8BA16"/>
      </a:accent5>
      <a:accent6>
        <a:srgbClr val="454545"/>
      </a:accent6>
      <a:hlink>
        <a:srgbClr val="454545"/>
      </a:hlink>
      <a:folHlink>
        <a:srgbClr val="454545"/>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2403</TotalTime>
  <Words>1902</Words>
  <Application>Microsoft Office PowerPoint</Application>
  <PresentationFormat>Widescreen</PresentationFormat>
  <Paragraphs>92</Paragraphs>
  <Slides>12</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맑은 고딕</vt:lpstr>
      <vt:lpstr>Arial</vt:lpstr>
      <vt:lpstr>Arial Unicode MS</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142</cp:revision>
  <dcterms:created xsi:type="dcterms:W3CDTF">2020-01-20T05:08:25Z</dcterms:created>
  <dcterms:modified xsi:type="dcterms:W3CDTF">2021-07-07T23:21:42Z</dcterms:modified>
</cp:coreProperties>
</file>